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59"/>
  </p:notesMasterIdLst>
  <p:sldIdLst>
    <p:sldId id="256" r:id="rId2"/>
    <p:sldId id="257" r:id="rId3"/>
    <p:sldId id="307" r:id="rId4"/>
    <p:sldId id="311" r:id="rId5"/>
    <p:sldId id="261" r:id="rId6"/>
    <p:sldId id="258" r:id="rId7"/>
    <p:sldId id="308" r:id="rId8"/>
    <p:sldId id="309" r:id="rId9"/>
    <p:sldId id="310" r:id="rId10"/>
    <p:sldId id="259" r:id="rId11"/>
    <p:sldId id="312" r:id="rId12"/>
    <p:sldId id="260" r:id="rId13"/>
    <p:sldId id="262" r:id="rId14"/>
    <p:sldId id="263" r:id="rId15"/>
    <p:sldId id="313" r:id="rId16"/>
    <p:sldId id="264" r:id="rId17"/>
    <p:sldId id="314" r:id="rId18"/>
    <p:sldId id="265" r:id="rId19"/>
    <p:sldId id="266" r:id="rId20"/>
    <p:sldId id="267" r:id="rId21"/>
    <p:sldId id="268" r:id="rId22"/>
    <p:sldId id="270" r:id="rId23"/>
    <p:sldId id="271" r:id="rId24"/>
    <p:sldId id="272" r:id="rId25"/>
    <p:sldId id="274" r:id="rId26"/>
    <p:sldId id="275" r:id="rId27"/>
    <p:sldId id="276" r:id="rId28"/>
    <p:sldId id="277" r:id="rId29"/>
    <p:sldId id="278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6" r:id="rId45"/>
    <p:sldId id="297" r:id="rId46"/>
    <p:sldId id="298" r:id="rId47"/>
    <p:sldId id="299" r:id="rId48"/>
    <p:sldId id="300" r:id="rId49"/>
    <p:sldId id="315" r:id="rId50"/>
    <p:sldId id="301" r:id="rId51"/>
    <p:sldId id="302" r:id="rId52"/>
    <p:sldId id="303" r:id="rId53"/>
    <p:sldId id="304" r:id="rId54"/>
    <p:sldId id="305" r:id="rId55"/>
    <p:sldId id="306" r:id="rId56"/>
    <p:sldId id="316" r:id="rId57"/>
    <p:sldId id="317" r:id="rId5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53" autoAdjust="0"/>
    <p:restoredTop sz="94004" autoAdjust="0"/>
  </p:normalViewPr>
  <p:slideViewPr>
    <p:cSldViewPr snapToGrid="0">
      <p:cViewPr varScale="1">
        <p:scale>
          <a:sx n="70" d="100"/>
          <a:sy n="70" d="100"/>
        </p:scale>
        <p:origin x="702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E4DEEAA-5ECF-4302-8F0E-0534B68B539A}" type="doc">
      <dgm:prSet loTypeId="urn:microsoft.com/office/officeart/2009/layout/CirclePictureHierarchy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6212C70-88D8-4085-B6E2-0CD78E4EB978}">
      <dgm:prSet phldrT="[Text]" custT="1"/>
      <dgm:spPr/>
      <dgm:t>
        <a:bodyPr/>
        <a:lstStyle/>
        <a:p>
          <a:r>
            <a:rPr lang="en-US" sz="5000" dirty="0" smtClean="0"/>
            <a:t>AA</a:t>
          </a:r>
          <a:endParaRPr lang="en-US" sz="5000" dirty="0"/>
        </a:p>
      </dgm:t>
    </dgm:pt>
    <dgm:pt modelId="{072E1B13-3E9F-422C-AEFB-037253D74366}" type="parTrans" cxnId="{C67BFDCD-45D7-4382-8480-3B7649C736A3}">
      <dgm:prSet/>
      <dgm:spPr/>
      <dgm:t>
        <a:bodyPr/>
        <a:lstStyle/>
        <a:p>
          <a:endParaRPr lang="en-US"/>
        </a:p>
      </dgm:t>
    </dgm:pt>
    <dgm:pt modelId="{E4CFC6B3-30BC-46A2-986A-B4FEEE3A4381}" type="sibTrans" cxnId="{C67BFDCD-45D7-4382-8480-3B7649C736A3}">
      <dgm:prSet/>
      <dgm:spPr/>
      <dgm:t>
        <a:bodyPr/>
        <a:lstStyle/>
        <a:p>
          <a:endParaRPr lang="en-US"/>
        </a:p>
      </dgm:t>
    </dgm:pt>
    <dgm:pt modelId="{00BD8F80-6BD4-4F67-95B8-7492E0DDB8B3}">
      <dgm:prSet phldrT="[Text]"/>
      <dgm:spPr/>
      <dgm:t>
        <a:bodyPr/>
        <a:lstStyle/>
        <a:p>
          <a:r>
            <a:rPr lang="en-US" dirty="0" smtClean="0"/>
            <a:t>X</a:t>
          </a:r>
          <a:endParaRPr lang="en-US" dirty="0"/>
        </a:p>
      </dgm:t>
    </dgm:pt>
    <dgm:pt modelId="{C3C8E0DD-908C-4C16-B44F-3036769589B0}" type="parTrans" cxnId="{58E46D60-796A-4377-A680-AA2055208365}">
      <dgm:prSet/>
      <dgm:spPr/>
      <dgm:t>
        <a:bodyPr/>
        <a:lstStyle/>
        <a:p>
          <a:endParaRPr lang="en-US"/>
        </a:p>
      </dgm:t>
    </dgm:pt>
    <dgm:pt modelId="{5CEB4AAB-3F47-4940-9821-33A34AD5F0C4}" type="sibTrans" cxnId="{58E46D60-796A-4377-A680-AA2055208365}">
      <dgm:prSet/>
      <dgm:spPr/>
      <dgm:t>
        <a:bodyPr/>
        <a:lstStyle/>
        <a:p>
          <a:endParaRPr lang="en-US"/>
        </a:p>
      </dgm:t>
    </dgm:pt>
    <dgm:pt modelId="{6838218F-CF9D-4CFF-8639-36F254EEC4A5}">
      <dgm:prSet phldrT="[Text]"/>
      <dgm:spPr/>
      <dgm:t>
        <a:bodyPr/>
        <a:lstStyle/>
        <a:p>
          <a:r>
            <a:rPr lang="en-US" dirty="0" smtClean="0"/>
            <a:t>A</a:t>
          </a:r>
          <a:endParaRPr lang="en-US" dirty="0"/>
        </a:p>
      </dgm:t>
    </dgm:pt>
    <dgm:pt modelId="{4BDA4756-2A60-4F6B-8AC4-FFE8EDCBC492}" type="parTrans" cxnId="{F273A894-49F3-4CE9-90D9-0F9ED19D6A7E}">
      <dgm:prSet/>
      <dgm:spPr/>
      <dgm:t>
        <a:bodyPr/>
        <a:lstStyle/>
        <a:p>
          <a:endParaRPr lang="en-US"/>
        </a:p>
      </dgm:t>
    </dgm:pt>
    <dgm:pt modelId="{F0EF2BEF-5CD6-4B07-B15C-7A538F8BA2A7}" type="sibTrans" cxnId="{F273A894-49F3-4CE9-90D9-0F9ED19D6A7E}">
      <dgm:prSet/>
      <dgm:spPr/>
      <dgm:t>
        <a:bodyPr/>
        <a:lstStyle/>
        <a:p>
          <a:endParaRPr lang="en-US"/>
        </a:p>
      </dgm:t>
    </dgm:pt>
    <dgm:pt modelId="{5A090BDD-08E9-4753-872D-E13E6B5E5C95}">
      <dgm:prSet phldrT="[Text]"/>
      <dgm:spPr/>
      <dgm:t>
        <a:bodyPr/>
        <a:lstStyle/>
        <a:p>
          <a:r>
            <a:rPr lang="en-US" dirty="0" smtClean="0"/>
            <a:t>B</a:t>
          </a:r>
          <a:endParaRPr lang="en-US" dirty="0"/>
        </a:p>
      </dgm:t>
    </dgm:pt>
    <dgm:pt modelId="{3AB1C08D-A278-4E30-B4A9-81E407D09E3D}" type="parTrans" cxnId="{2C660761-28C9-4535-80F4-DE5633F7FC86}">
      <dgm:prSet/>
      <dgm:spPr/>
      <dgm:t>
        <a:bodyPr/>
        <a:lstStyle/>
        <a:p>
          <a:endParaRPr lang="en-US"/>
        </a:p>
      </dgm:t>
    </dgm:pt>
    <dgm:pt modelId="{04EEE244-675E-4BBB-9166-8D8209C7793C}" type="sibTrans" cxnId="{2C660761-28C9-4535-80F4-DE5633F7FC86}">
      <dgm:prSet/>
      <dgm:spPr/>
      <dgm:t>
        <a:bodyPr/>
        <a:lstStyle/>
        <a:p>
          <a:endParaRPr lang="en-US"/>
        </a:p>
      </dgm:t>
    </dgm:pt>
    <dgm:pt modelId="{20AE1484-0AD0-4949-A5BB-551479A6B4FD}">
      <dgm:prSet phldrT="[Text]"/>
      <dgm:spPr/>
      <dgm:t>
        <a:bodyPr/>
        <a:lstStyle/>
        <a:p>
          <a:r>
            <a:rPr lang="en-US" dirty="0" smtClean="0"/>
            <a:t>Y</a:t>
          </a:r>
          <a:endParaRPr lang="en-US" dirty="0"/>
        </a:p>
      </dgm:t>
    </dgm:pt>
    <dgm:pt modelId="{BCCB9148-A1F6-40C7-81AA-AB7260677362}" type="parTrans" cxnId="{8D908EC2-9EE6-4F1C-A493-C3AC392F6749}">
      <dgm:prSet/>
      <dgm:spPr/>
      <dgm:t>
        <a:bodyPr/>
        <a:lstStyle/>
        <a:p>
          <a:endParaRPr lang="en-US"/>
        </a:p>
      </dgm:t>
    </dgm:pt>
    <dgm:pt modelId="{41ECAE97-8B23-48A9-9F4E-58425E96C611}" type="sibTrans" cxnId="{8D908EC2-9EE6-4F1C-A493-C3AC392F6749}">
      <dgm:prSet/>
      <dgm:spPr/>
      <dgm:t>
        <a:bodyPr/>
        <a:lstStyle/>
        <a:p>
          <a:endParaRPr lang="en-US"/>
        </a:p>
      </dgm:t>
    </dgm:pt>
    <dgm:pt modelId="{E0DCACD7-C71B-4FDF-91FF-CCDF6334F86A}">
      <dgm:prSet phldrT="[Text]"/>
      <dgm:spPr/>
      <dgm:t>
        <a:bodyPr/>
        <a:lstStyle/>
        <a:p>
          <a:r>
            <a:rPr lang="en-US" dirty="0" smtClean="0"/>
            <a:t>C</a:t>
          </a:r>
          <a:endParaRPr lang="en-US" dirty="0"/>
        </a:p>
      </dgm:t>
    </dgm:pt>
    <dgm:pt modelId="{F8C9D02E-0B08-4D1F-ABBC-EA5FC7530048}" type="parTrans" cxnId="{8193E7AD-7C51-4BC1-A631-A3527B605321}">
      <dgm:prSet/>
      <dgm:spPr/>
      <dgm:t>
        <a:bodyPr/>
        <a:lstStyle/>
        <a:p>
          <a:endParaRPr lang="en-US"/>
        </a:p>
      </dgm:t>
    </dgm:pt>
    <dgm:pt modelId="{B503F00A-DA20-416B-BD11-50B4E8746C14}" type="sibTrans" cxnId="{8193E7AD-7C51-4BC1-A631-A3527B605321}">
      <dgm:prSet/>
      <dgm:spPr/>
      <dgm:t>
        <a:bodyPr/>
        <a:lstStyle/>
        <a:p>
          <a:endParaRPr lang="en-US"/>
        </a:p>
      </dgm:t>
    </dgm:pt>
    <dgm:pt modelId="{2344C875-3B55-4057-A30A-B55D63EFC2CF}" type="pres">
      <dgm:prSet presAssocID="{EE4DEEAA-5ECF-4302-8F0E-0534B68B539A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ACAC2DD3-F851-4E63-B823-858905198532}" type="pres">
      <dgm:prSet presAssocID="{A6212C70-88D8-4085-B6E2-0CD78E4EB978}" presName="hierRoot1" presStyleCnt="0"/>
      <dgm:spPr/>
    </dgm:pt>
    <dgm:pt modelId="{FB621E08-4F57-4C8E-95FE-B67E22BDEF5B}" type="pres">
      <dgm:prSet presAssocID="{A6212C70-88D8-4085-B6E2-0CD78E4EB978}" presName="composite" presStyleCnt="0"/>
      <dgm:spPr/>
    </dgm:pt>
    <dgm:pt modelId="{D726BC61-ABC3-4F51-9C28-DEDD82DB6D9A}" type="pres">
      <dgm:prSet presAssocID="{A6212C70-88D8-4085-B6E2-0CD78E4EB978}" presName="image" presStyleLbl="node0" presStyleIdx="0" presStyleCnt="1"/>
      <dgm:spPr/>
    </dgm:pt>
    <dgm:pt modelId="{679720FF-31E9-4642-A157-F6EC872F1F54}" type="pres">
      <dgm:prSet presAssocID="{A6212C70-88D8-4085-B6E2-0CD78E4EB978}" presName="text" presStyleLbl="revTx" presStyleIdx="0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9D5B89C-FAF4-41F9-91C9-0941B09D1762}" type="pres">
      <dgm:prSet presAssocID="{A6212C70-88D8-4085-B6E2-0CD78E4EB978}" presName="hierChild2" presStyleCnt="0"/>
      <dgm:spPr/>
    </dgm:pt>
    <dgm:pt modelId="{DA72D2E9-8C51-4D57-8B12-4E2A968C2FB8}" type="pres">
      <dgm:prSet presAssocID="{C3C8E0DD-908C-4C16-B44F-3036769589B0}" presName="Name10" presStyleLbl="parChTrans1D2" presStyleIdx="0" presStyleCnt="2"/>
      <dgm:spPr/>
      <dgm:t>
        <a:bodyPr/>
        <a:lstStyle/>
        <a:p>
          <a:endParaRPr lang="en-US"/>
        </a:p>
      </dgm:t>
    </dgm:pt>
    <dgm:pt modelId="{10B53276-D554-4C0B-B69A-AD1E5457AB84}" type="pres">
      <dgm:prSet presAssocID="{00BD8F80-6BD4-4F67-95B8-7492E0DDB8B3}" presName="hierRoot2" presStyleCnt="0"/>
      <dgm:spPr/>
    </dgm:pt>
    <dgm:pt modelId="{78695BA9-FFDE-4345-B8E8-5C62EE70FB9B}" type="pres">
      <dgm:prSet presAssocID="{00BD8F80-6BD4-4F67-95B8-7492E0DDB8B3}" presName="composite2" presStyleCnt="0"/>
      <dgm:spPr/>
    </dgm:pt>
    <dgm:pt modelId="{0EBADCF8-3490-4CFF-812C-BC69F41B1AC4}" type="pres">
      <dgm:prSet presAssocID="{00BD8F80-6BD4-4F67-95B8-7492E0DDB8B3}" presName="image2" presStyleLbl="node2" presStyleIdx="0" presStyleCnt="2"/>
      <dgm:spPr/>
    </dgm:pt>
    <dgm:pt modelId="{79EE9462-6E07-4443-AD60-B30A56ACAF73}" type="pres">
      <dgm:prSet presAssocID="{00BD8F80-6BD4-4F67-95B8-7492E0DDB8B3}" presName="text2" presStyleLbl="revTx" presStyleIdx="1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168A1B6-EE05-4450-B104-144CB4422F3D}" type="pres">
      <dgm:prSet presAssocID="{00BD8F80-6BD4-4F67-95B8-7492E0DDB8B3}" presName="hierChild3" presStyleCnt="0"/>
      <dgm:spPr/>
    </dgm:pt>
    <dgm:pt modelId="{35871D38-A6F1-4746-9687-53846CDCFE73}" type="pres">
      <dgm:prSet presAssocID="{4BDA4756-2A60-4F6B-8AC4-FFE8EDCBC492}" presName="Name17" presStyleLbl="parChTrans1D3" presStyleIdx="0" presStyleCnt="3"/>
      <dgm:spPr/>
      <dgm:t>
        <a:bodyPr/>
        <a:lstStyle/>
        <a:p>
          <a:endParaRPr lang="en-US"/>
        </a:p>
      </dgm:t>
    </dgm:pt>
    <dgm:pt modelId="{C0D444BE-07BD-409D-B322-2271F1C72889}" type="pres">
      <dgm:prSet presAssocID="{6838218F-CF9D-4CFF-8639-36F254EEC4A5}" presName="hierRoot3" presStyleCnt="0"/>
      <dgm:spPr/>
    </dgm:pt>
    <dgm:pt modelId="{C4C9B8E7-D5A7-4130-BC4A-769797E493C3}" type="pres">
      <dgm:prSet presAssocID="{6838218F-CF9D-4CFF-8639-36F254EEC4A5}" presName="composite3" presStyleCnt="0"/>
      <dgm:spPr/>
    </dgm:pt>
    <dgm:pt modelId="{79AACA42-9A3B-468E-A1B2-ACD453DF36BE}" type="pres">
      <dgm:prSet presAssocID="{6838218F-CF9D-4CFF-8639-36F254EEC4A5}" presName="image3" presStyleLbl="node3" presStyleIdx="0" presStyleCnt="3"/>
      <dgm:spPr/>
    </dgm:pt>
    <dgm:pt modelId="{491C848E-39FB-4AFC-B6AD-52AF66BD75AF}" type="pres">
      <dgm:prSet presAssocID="{6838218F-CF9D-4CFF-8639-36F254EEC4A5}" presName="text3" presStyleLbl="revTx" presStyleIdx="2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660E534-7CE9-4025-8364-AED001293868}" type="pres">
      <dgm:prSet presAssocID="{6838218F-CF9D-4CFF-8639-36F254EEC4A5}" presName="hierChild4" presStyleCnt="0"/>
      <dgm:spPr/>
    </dgm:pt>
    <dgm:pt modelId="{EB749E40-5DF6-40D7-9307-1FB76A6FE363}" type="pres">
      <dgm:prSet presAssocID="{3AB1C08D-A278-4E30-B4A9-81E407D09E3D}" presName="Name17" presStyleLbl="parChTrans1D3" presStyleIdx="1" presStyleCnt="3"/>
      <dgm:spPr/>
      <dgm:t>
        <a:bodyPr/>
        <a:lstStyle/>
        <a:p>
          <a:endParaRPr lang="en-US"/>
        </a:p>
      </dgm:t>
    </dgm:pt>
    <dgm:pt modelId="{A8B9AAEB-550E-4B90-B855-78814FBBBAD0}" type="pres">
      <dgm:prSet presAssocID="{5A090BDD-08E9-4753-872D-E13E6B5E5C95}" presName="hierRoot3" presStyleCnt="0"/>
      <dgm:spPr/>
    </dgm:pt>
    <dgm:pt modelId="{37109D6F-0C02-4674-B5FE-4B7946DC5D89}" type="pres">
      <dgm:prSet presAssocID="{5A090BDD-08E9-4753-872D-E13E6B5E5C95}" presName="composite3" presStyleCnt="0"/>
      <dgm:spPr/>
    </dgm:pt>
    <dgm:pt modelId="{C3DAE39D-EF03-4205-8135-40B8EE6C0E78}" type="pres">
      <dgm:prSet presAssocID="{5A090BDD-08E9-4753-872D-E13E6B5E5C95}" presName="image3" presStyleLbl="node3" presStyleIdx="1" presStyleCnt="3"/>
      <dgm:spPr/>
    </dgm:pt>
    <dgm:pt modelId="{9279D604-9927-4D3A-B601-B2791C5FF8B6}" type="pres">
      <dgm:prSet presAssocID="{5A090BDD-08E9-4753-872D-E13E6B5E5C95}" presName="text3" presStyleLbl="revTx" presStyleIdx="3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E4A417E-A0CE-4B02-9D4F-EA3636FBCDF5}" type="pres">
      <dgm:prSet presAssocID="{5A090BDD-08E9-4753-872D-E13E6B5E5C95}" presName="hierChild4" presStyleCnt="0"/>
      <dgm:spPr/>
    </dgm:pt>
    <dgm:pt modelId="{41A008AF-FE73-4A7E-946C-2866DEFEDA0B}" type="pres">
      <dgm:prSet presAssocID="{BCCB9148-A1F6-40C7-81AA-AB7260677362}" presName="Name10" presStyleLbl="parChTrans1D2" presStyleIdx="1" presStyleCnt="2"/>
      <dgm:spPr/>
      <dgm:t>
        <a:bodyPr/>
        <a:lstStyle/>
        <a:p>
          <a:endParaRPr lang="en-US"/>
        </a:p>
      </dgm:t>
    </dgm:pt>
    <dgm:pt modelId="{5D2BC252-C968-417A-B7FC-89CD9BF0CABF}" type="pres">
      <dgm:prSet presAssocID="{20AE1484-0AD0-4949-A5BB-551479A6B4FD}" presName="hierRoot2" presStyleCnt="0"/>
      <dgm:spPr/>
    </dgm:pt>
    <dgm:pt modelId="{CE6C2E76-DA82-4D10-B27F-920D43C78CD2}" type="pres">
      <dgm:prSet presAssocID="{20AE1484-0AD0-4949-A5BB-551479A6B4FD}" presName="composite2" presStyleCnt="0"/>
      <dgm:spPr/>
    </dgm:pt>
    <dgm:pt modelId="{B41268A3-3404-401A-89FD-B7EDBA40BB1D}" type="pres">
      <dgm:prSet presAssocID="{20AE1484-0AD0-4949-A5BB-551479A6B4FD}" presName="image2" presStyleLbl="node2" presStyleIdx="1" presStyleCnt="2"/>
      <dgm:spPr/>
    </dgm:pt>
    <dgm:pt modelId="{B5A97542-A531-4563-BC47-2AE6B0F04E1A}" type="pres">
      <dgm:prSet presAssocID="{20AE1484-0AD0-4949-A5BB-551479A6B4FD}" presName="text2" presStyleLbl="revTx" presStyleIdx="4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DB35004-DDE7-42F9-86B7-2B871AB45C69}" type="pres">
      <dgm:prSet presAssocID="{20AE1484-0AD0-4949-A5BB-551479A6B4FD}" presName="hierChild3" presStyleCnt="0"/>
      <dgm:spPr/>
    </dgm:pt>
    <dgm:pt modelId="{F1779E62-64C2-4692-A641-D0C24FE99983}" type="pres">
      <dgm:prSet presAssocID="{F8C9D02E-0B08-4D1F-ABBC-EA5FC7530048}" presName="Name17" presStyleLbl="parChTrans1D3" presStyleIdx="2" presStyleCnt="3"/>
      <dgm:spPr/>
      <dgm:t>
        <a:bodyPr/>
        <a:lstStyle/>
        <a:p>
          <a:endParaRPr lang="en-US"/>
        </a:p>
      </dgm:t>
    </dgm:pt>
    <dgm:pt modelId="{605A9886-2DA2-4E8A-9716-D5C3F39CAFA4}" type="pres">
      <dgm:prSet presAssocID="{E0DCACD7-C71B-4FDF-91FF-CCDF6334F86A}" presName="hierRoot3" presStyleCnt="0"/>
      <dgm:spPr/>
    </dgm:pt>
    <dgm:pt modelId="{65195BB7-9CB8-4444-AA4B-DE6A5364D70B}" type="pres">
      <dgm:prSet presAssocID="{E0DCACD7-C71B-4FDF-91FF-CCDF6334F86A}" presName="composite3" presStyleCnt="0"/>
      <dgm:spPr/>
    </dgm:pt>
    <dgm:pt modelId="{F61A3FB4-B7E8-42FB-92F1-468FE5BE222C}" type="pres">
      <dgm:prSet presAssocID="{E0DCACD7-C71B-4FDF-91FF-CCDF6334F86A}" presName="image3" presStyleLbl="node3" presStyleIdx="2" presStyleCnt="3"/>
      <dgm:spPr/>
    </dgm:pt>
    <dgm:pt modelId="{28C8730C-F1A7-4E95-B172-685314F5AE54}" type="pres">
      <dgm:prSet presAssocID="{E0DCACD7-C71B-4FDF-91FF-CCDF6334F86A}" presName="text3" presStyleLbl="revTx" presStyleIdx="5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28F5148-8F69-4FDD-BDAD-B3724256F8A4}" type="pres">
      <dgm:prSet presAssocID="{E0DCACD7-C71B-4FDF-91FF-CCDF6334F86A}" presName="hierChild4" presStyleCnt="0"/>
      <dgm:spPr/>
    </dgm:pt>
  </dgm:ptLst>
  <dgm:cxnLst>
    <dgm:cxn modelId="{8D908EC2-9EE6-4F1C-A493-C3AC392F6749}" srcId="{A6212C70-88D8-4085-B6E2-0CD78E4EB978}" destId="{20AE1484-0AD0-4949-A5BB-551479A6B4FD}" srcOrd="1" destOrd="0" parTransId="{BCCB9148-A1F6-40C7-81AA-AB7260677362}" sibTransId="{41ECAE97-8B23-48A9-9F4E-58425E96C611}"/>
    <dgm:cxn modelId="{C67BFDCD-45D7-4382-8480-3B7649C736A3}" srcId="{EE4DEEAA-5ECF-4302-8F0E-0534B68B539A}" destId="{A6212C70-88D8-4085-B6E2-0CD78E4EB978}" srcOrd="0" destOrd="0" parTransId="{072E1B13-3E9F-422C-AEFB-037253D74366}" sibTransId="{E4CFC6B3-30BC-46A2-986A-B4FEEE3A4381}"/>
    <dgm:cxn modelId="{AA841C34-1F89-4451-8DD2-07B2EF27A742}" type="presOf" srcId="{E0DCACD7-C71B-4FDF-91FF-CCDF6334F86A}" destId="{28C8730C-F1A7-4E95-B172-685314F5AE54}" srcOrd="0" destOrd="0" presId="urn:microsoft.com/office/officeart/2009/layout/CirclePictureHierarchy"/>
    <dgm:cxn modelId="{C44E4EB5-75E9-46B9-A86B-1153352A21AF}" type="presOf" srcId="{5A090BDD-08E9-4753-872D-E13E6B5E5C95}" destId="{9279D604-9927-4D3A-B601-B2791C5FF8B6}" srcOrd="0" destOrd="0" presId="urn:microsoft.com/office/officeart/2009/layout/CirclePictureHierarchy"/>
    <dgm:cxn modelId="{194762B0-FC17-47BE-B441-4A1D6887B9BF}" type="presOf" srcId="{C3C8E0DD-908C-4C16-B44F-3036769589B0}" destId="{DA72D2E9-8C51-4D57-8B12-4E2A968C2FB8}" srcOrd="0" destOrd="0" presId="urn:microsoft.com/office/officeart/2009/layout/CirclePictureHierarchy"/>
    <dgm:cxn modelId="{E919CE0A-9FB9-4FE4-91E1-32E384F5B382}" type="presOf" srcId="{00BD8F80-6BD4-4F67-95B8-7492E0DDB8B3}" destId="{79EE9462-6E07-4443-AD60-B30A56ACAF73}" srcOrd="0" destOrd="0" presId="urn:microsoft.com/office/officeart/2009/layout/CirclePictureHierarchy"/>
    <dgm:cxn modelId="{64682C2D-8B41-438D-9F0B-C0FE416EAE4E}" type="presOf" srcId="{EE4DEEAA-5ECF-4302-8F0E-0534B68B539A}" destId="{2344C875-3B55-4057-A30A-B55D63EFC2CF}" srcOrd="0" destOrd="0" presId="urn:microsoft.com/office/officeart/2009/layout/CirclePictureHierarchy"/>
    <dgm:cxn modelId="{B24403E8-F50A-4106-832C-B511E3D3F910}" type="presOf" srcId="{20AE1484-0AD0-4949-A5BB-551479A6B4FD}" destId="{B5A97542-A531-4563-BC47-2AE6B0F04E1A}" srcOrd="0" destOrd="0" presId="urn:microsoft.com/office/officeart/2009/layout/CirclePictureHierarchy"/>
    <dgm:cxn modelId="{F273A894-49F3-4CE9-90D9-0F9ED19D6A7E}" srcId="{00BD8F80-6BD4-4F67-95B8-7492E0DDB8B3}" destId="{6838218F-CF9D-4CFF-8639-36F254EEC4A5}" srcOrd="0" destOrd="0" parTransId="{4BDA4756-2A60-4F6B-8AC4-FFE8EDCBC492}" sibTransId="{F0EF2BEF-5CD6-4B07-B15C-7A538F8BA2A7}"/>
    <dgm:cxn modelId="{6B7027CE-D701-4FAD-9F0B-8756371906D7}" type="presOf" srcId="{3AB1C08D-A278-4E30-B4A9-81E407D09E3D}" destId="{EB749E40-5DF6-40D7-9307-1FB76A6FE363}" srcOrd="0" destOrd="0" presId="urn:microsoft.com/office/officeart/2009/layout/CirclePictureHierarchy"/>
    <dgm:cxn modelId="{53A3D4BE-38FC-45D8-B4F5-005151240CD9}" type="presOf" srcId="{6838218F-CF9D-4CFF-8639-36F254EEC4A5}" destId="{491C848E-39FB-4AFC-B6AD-52AF66BD75AF}" srcOrd="0" destOrd="0" presId="urn:microsoft.com/office/officeart/2009/layout/CirclePictureHierarchy"/>
    <dgm:cxn modelId="{05F9FBE0-BAFE-4B8D-BBBA-C90DAAE4AAAE}" type="presOf" srcId="{A6212C70-88D8-4085-B6E2-0CD78E4EB978}" destId="{679720FF-31E9-4642-A157-F6EC872F1F54}" srcOrd="0" destOrd="0" presId="urn:microsoft.com/office/officeart/2009/layout/CirclePictureHierarchy"/>
    <dgm:cxn modelId="{8356D00F-9CAD-4888-BABE-986DB21EEEB1}" type="presOf" srcId="{4BDA4756-2A60-4F6B-8AC4-FFE8EDCBC492}" destId="{35871D38-A6F1-4746-9687-53846CDCFE73}" srcOrd="0" destOrd="0" presId="urn:microsoft.com/office/officeart/2009/layout/CirclePictureHierarchy"/>
    <dgm:cxn modelId="{54F26EA9-9118-45E7-A5C4-583E8B1308CE}" type="presOf" srcId="{BCCB9148-A1F6-40C7-81AA-AB7260677362}" destId="{41A008AF-FE73-4A7E-946C-2866DEFEDA0B}" srcOrd="0" destOrd="0" presId="urn:microsoft.com/office/officeart/2009/layout/CirclePictureHierarchy"/>
    <dgm:cxn modelId="{2C660761-28C9-4535-80F4-DE5633F7FC86}" srcId="{00BD8F80-6BD4-4F67-95B8-7492E0DDB8B3}" destId="{5A090BDD-08E9-4753-872D-E13E6B5E5C95}" srcOrd="1" destOrd="0" parTransId="{3AB1C08D-A278-4E30-B4A9-81E407D09E3D}" sibTransId="{04EEE244-675E-4BBB-9166-8D8209C7793C}"/>
    <dgm:cxn modelId="{58E46D60-796A-4377-A680-AA2055208365}" srcId="{A6212C70-88D8-4085-B6E2-0CD78E4EB978}" destId="{00BD8F80-6BD4-4F67-95B8-7492E0DDB8B3}" srcOrd="0" destOrd="0" parTransId="{C3C8E0DD-908C-4C16-B44F-3036769589B0}" sibTransId="{5CEB4AAB-3F47-4940-9821-33A34AD5F0C4}"/>
    <dgm:cxn modelId="{514D3B7B-13FA-4829-AA90-20211A5EF835}" type="presOf" srcId="{F8C9D02E-0B08-4D1F-ABBC-EA5FC7530048}" destId="{F1779E62-64C2-4692-A641-D0C24FE99983}" srcOrd="0" destOrd="0" presId="urn:microsoft.com/office/officeart/2009/layout/CirclePictureHierarchy"/>
    <dgm:cxn modelId="{8193E7AD-7C51-4BC1-A631-A3527B605321}" srcId="{20AE1484-0AD0-4949-A5BB-551479A6B4FD}" destId="{E0DCACD7-C71B-4FDF-91FF-CCDF6334F86A}" srcOrd="0" destOrd="0" parTransId="{F8C9D02E-0B08-4D1F-ABBC-EA5FC7530048}" sibTransId="{B503F00A-DA20-416B-BD11-50B4E8746C14}"/>
    <dgm:cxn modelId="{0D2F47F5-0B14-445D-979A-B453E016ECFB}" type="presParOf" srcId="{2344C875-3B55-4057-A30A-B55D63EFC2CF}" destId="{ACAC2DD3-F851-4E63-B823-858905198532}" srcOrd="0" destOrd="0" presId="urn:microsoft.com/office/officeart/2009/layout/CirclePictureHierarchy"/>
    <dgm:cxn modelId="{E87A654B-5261-44A5-9361-F44DFE0A546C}" type="presParOf" srcId="{ACAC2DD3-F851-4E63-B823-858905198532}" destId="{FB621E08-4F57-4C8E-95FE-B67E22BDEF5B}" srcOrd="0" destOrd="0" presId="urn:microsoft.com/office/officeart/2009/layout/CirclePictureHierarchy"/>
    <dgm:cxn modelId="{C6CCA8A9-1CBE-4F29-9DFC-C6E22CA552A0}" type="presParOf" srcId="{FB621E08-4F57-4C8E-95FE-B67E22BDEF5B}" destId="{D726BC61-ABC3-4F51-9C28-DEDD82DB6D9A}" srcOrd="0" destOrd="0" presId="urn:microsoft.com/office/officeart/2009/layout/CirclePictureHierarchy"/>
    <dgm:cxn modelId="{CC02D050-7874-4DC0-875C-72FBCCD0DABF}" type="presParOf" srcId="{FB621E08-4F57-4C8E-95FE-B67E22BDEF5B}" destId="{679720FF-31E9-4642-A157-F6EC872F1F54}" srcOrd="1" destOrd="0" presId="urn:microsoft.com/office/officeart/2009/layout/CirclePictureHierarchy"/>
    <dgm:cxn modelId="{F9C5310A-190F-4299-935F-D0C013BB5438}" type="presParOf" srcId="{ACAC2DD3-F851-4E63-B823-858905198532}" destId="{79D5B89C-FAF4-41F9-91C9-0941B09D1762}" srcOrd="1" destOrd="0" presId="urn:microsoft.com/office/officeart/2009/layout/CirclePictureHierarchy"/>
    <dgm:cxn modelId="{F1D4420B-D9C8-48D9-BEDF-6B15C6B369CB}" type="presParOf" srcId="{79D5B89C-FAF4-41F9-91C9-0941B09D1762}" destId="{DA72D2E9-8C51-4D57-8B12-4E2A968C2FB8}" srcOrd="0" destOrd="0" presId="urn:microsoft.com/office/officeart/2009/layout/CirclePictureHierarchy"/>
    <dgm:cxn modelId="{C762DC89-81A9-4B76-9207-FB74CB589C78}" type="presParOf" srcId="{79D5B89C-FAF4-41F9-91C9-0941B09D1762}" destId="{10B53276-D554-4C0B-B69A-AD1E5457AB84}" srcOrd="1" destOrd="0" presId="urn:microsoft.com/office/officeart/2009/layout/CirclePictureHierarchy"/>
    <dgm:cxn modelId="{F825C47C-EB09-4B59-AC94-F50C09BEAB2E}" type="presParOf" srcId="{10B53276-D554-4C0B-B69A-AD1E5457AB84}" destId="{78695BA9-FFDE-4345-B8E8-5C62EE70FB9B}" srcOrd="0" destOrd="0" presId="urn:microsoft.com/office/officeart/2009/layout/CirclePictureHierarchy"/>
    <dgm:cxn modelId="{AF96B37E-B132-4178-82FF-D1030D26FA11}" type="presParOf" srcId="{78695BA9-FFDE-4345-B8E8-5C62EE70FB9B}" destId="{0EBADCF8-3490-4CFF-812C-BC69F41B1AC4}" srcOrd="0" destOrd="0" presId="urn:microsoft.com/office/officeart/2009/layout/CirclePictureHierarchy"/>
    <dgm:cxn modelId="{3A1198A9-3008-432B-93DF-15E51F6B029B}" type="presParOf" srcId="{78695BA9-FFDE-4345-B8E8-5C62EE70FB9B}" destId="{79EE9462-6E07-4443-AD60-B30A56ACAF73}" srcOrd="1" destOrd="0" presId="urn:microsoft.com/office/officeart/2009/layout/CirclePictureHierarchy"/>
    <dgm:cxn modelId="{42D413FE-2291-4218-9A01-01761556F866}" type="presParOf" srcId="{10B53276-D554-4C0B-B69A-AD1E5457AB84}" destId="{C168A1B6-EE05-4450-B104-144CB4422F3D}" srcOrd="1" destOrd="0" presId="urn:microsoft.com/office/officeart/2009/layout/CirclePictureHierarchy"/>
    <dgm:cxn modelId="{A9B5118B-5BBB-4791-A856-4C0752E083FD}" type="presParOf" srcId="{C168A1B6-EE05-4450-B104-144CB4422F3D}" destId="{35871D38-A6F1-4746-9687-53846CDCFE73}" srcOrd="0" destOrd="0" presId="urn:microsoft.com/office/officeart/2009/layout/CirclePictureHierarchy"/>
    <dgm:cxn modelId="{D5A51C34-797D-4127-B426-CB4178B631D8}" type="presParOf" srcId="{C168A1B6-EE05-4450-B104-144CB4422F3D}" destId="{C0D444BE-07BD-409D-B322-2271F1C72889}" srcOrd="1" destOrd="0" presId="urn:microsoft.com/office/officeart/2009/layout/CirclePictureHierarchy"/>
    <dgm:cxn modelId="{7E96C4CD-26F5-4602-A7B7-D31CAFFCCFB2}" type="presParOf" srcId="{C0D444BE-07BD-409D-B322-2271F1C72889}" destId="{C4C9B8E7-D5A7-4130-BC4A-769797E493C3}" srcOrd="0" destOrd="0" presId="urn:microsoft.com/office/officeart/2009/layout/CirclePictureHierarchy"/>
    <dgm:cxn modelId="{5A9E4BA2-309E-44EC-BC56-D2A4A89AB9D1}" type="presParOf" srcId="{C4C9B8E7-D5A7-4130-BC4A-769797E493C3}" destId="{79AACA42-9A3B-468E-A1B2-ACD453DF36BE}" srcOrd="0" destOrd="0" presId="urn:microsoft.com/office/officeart/2009/layout/CirclePictureHierarchy"/>
    <dgm:cxn modelId="{9DCB9710-FC07-449F-A3A5-C59E79AE959F}" type="presParOf" srcId="{C4C9B8E7-D5A7-4130-BC4A-769797E493C3}" destId="{491C848E-39FB-4AFC-B6AD-52AF66BD75AF}" srcOrd="1" destOrd="0" presId="urn:microsoft.com/office/officeart/2009/layout/CirclePictureHierarchy"/>
    <dgm:cxn modelId="{89154928-462C-4AFB-A495-7ED29942A401}" type="presParOf" srcId="{C0D444BE-07BD-409D-B322-2271F1C72889}" destId="{A660E534-7CE9-4025-8364-AED001293868}" srcOrd="1" destOrd="0" presId="urn:microsoft.com/office/officeart/2009/layout/CirclePictureHierarchy"/>
    <dgm:cxn modelId="{9B968552-0BA1-4D68-A0E2-2E08E81B12C9}" type="presParOf" srcId="{C168A1B6-EE05-4450-B104-144CB4422F3D}" destId="{EB749E40-5DF6-40D7-9307-1FB76A6FE363}" srcOrd="2" destOrd="0" presId="urn:microsoft.com/office/officeart/2009/layout/CirclePictureHierarchy"/>
    <dgm:cxn modelId="{C507656D-409A-4596-B452-8ACA3B94F9A1}" type="presParOf" srcId="{C168A1B6-EE05-4450-B104-144CB4422F3D}" destId="{A8B9AAEB-550E-4B90-B855-78814FBBBAD0}" srcOrd="3" destOrd="0" presId="urn:microsoft.com/office/officeart/2009/layout/CirclePictureHierarchy"/>
    <dgm:cxn modelId="{B5E2E534-2166-4C25-BFEE-AF5A5F843664}" type="presParOf" srcId="{A8B9AAEB-550E-4B90-B855-78814FBBBAD0}" destId="{37109D6F-0C02-4674-B5FE-4B7946DC5D89}" srcOrd="0" destOrd="0" presId="urn:microsoft.com/office/officeart/2009/layout/CirclePictureHierarchy"/>
    <dgm:cxn modelId="{E44CB7E6-4DC5-410D-8FA4-7D1A774E3E27}" type="presParOf" srcId="{37109D6F-0C02-4674-B5FE-4B7946DC5D89}" destId="{C3DAE39D-EF03-4205-8135-40B8EE6C0E78}" srcOrd="0" destOrd="0" presId="urn:microsoft.com/office/officeart/2009/layout/CirclePictureHierarchy"/>
    <dgm:cxn modelId="{71C083D8-14D3-44BE-AC06-4378C4B457EE}" type="presParOf" srcId="{37109D6F-0C02-4674-B5FE-4B7946DC5D89}" destId="{9279D604-9927-4D3A-B601-B2791C5FF8B6}" srcOrd="1" destOrd="0" presId="urn:microsoft.com/office/officeart/2009/layout/CirclePictureHierarchy"/>
    <dgm:cxn modelId="{C2615825-C2CD-4E78-AF88-B71DE40E5E60}" type="presParOf" srcId="{A8B9AAEB-550E-4B90-B855-78814FBBBAD0}" destId="{8E4A417E-A0CE-4B02-9D4F-EA3636FBCDF5}" srcOrd="1" destOrd="0" presId="urn:microsoft.com/office/officeart/2009/layout/CirclePictureHierarchy"/>
    <dgm:cxn modelId="{24C54625-6E6C-4B8B-96E9-FE3C839A0FDE}" type="presParOf" srcId="{79D5B89C-FAF4-41F9-91C9-0941B09D1762}" destId="{41A008AF-FE73-4A7E-946C-2866DEFEDA0B}" srcOrd="2" destOrd="0" presId="urn:microsoft.com/office/officeart/2009/layout/CirclePictureHierarchy"/>
    <dgm:cxn modelId="{9967D4FA-FF8A-4B71-B356-CBFDCB4B36BF}" type="presParOf" srcId="{79D5B89C-FAF4-41F9-91C9-0941B09D1762}" destId="{5D2BC252-C968-417A-B7FC-89CD9BF0CABF}" srcOrd="3" destOrd="0" presId="urn:microsoft.com/office/officeart/2009/layout/CirclePictureHierarchy"/>
    <dgm:cxn modelId="{150D1025-13CA-44E3-99BF-2BD608637D84}" type="presParOf" srcId="{5D2BC252-C968-417A-B7FC-89CD9BF0CABF}" destId="{CE6C2E76-DA82-4D10-B27F-920D43C78CD2}" srcOrd="0" destOrd="0" presId="urn:microsoft.com/office/officeart/2009/layout/CirclePictureHierarchy"/>
    <dgm:cxn modelId="{A06EC283-CC2F-4994-A023-CD436D3FBC2C}" type="presParOf" srcId="{CE6C2E76-DA82-4D10-B27F-920D43C78CD2}" destId="{B41268A3-3404-401A-89FD-B7EDBA40BB1D}" srcOrd="0" destOrd="0" presId="urn:microsoft.com/office/officeart/2009/layout/CirclePictureHierarchy"/>
    <dgm:cxn modelId="{C46348ED-DC6B-41EB-9094-FB71C15AEECE}" type="presParOf" srcId="{CE6C2E76-DA82-4D10-B27F-920D43C78CD2}" destId="{B5A97542-A531-4563-BC47-2AE6B0F04E1A}" srcOrd="1" destOrd="0" presId="urn:microsoft.com/office/officeart/2009/layout/CirclePictureHierarchy"/>
    <dgm:cxn modelId="{66FCFA32-E37B-4DEF-9C45-03B3260CD628}" type="presParOf" srcId="{5D2BC252-C968-417A-B7FC-89CD9BF0CABF}" destId="{1DB35004-DDE7-42F9-86B7-2B871AB45C69}" srcOrd="1" destOrd="0" presId="urn:microsoft.com/office/officeart/2009/layout/CirclePictureHierarchy"/>
    <dgm:cxn modelId="{0F900FE6-FC46-4B9E-85EF-8AFE8C9FF009}" type="presParOf" srcId="{1DB35004-DDE7-42F9-86B7-2B871AB45C69}" destId="{F1779E62-64C2-4692-A641-D0C24FE99983}" srcOrd="0" destOrd="0" presId="urn:microsoft.com/office/officeart/2009/layout/CirclePictureHierarchy"/>
    <dgm:cxn modelId="{D1FC93C7-2194-4CD7-BDFA-F05312EAA707}" type="presParOf" srcId="{1DB35004-DDE7-42F9-86B7-2B871AB45C69}" destId="{605A9886-2DA2-4E8A-9716-D5C3F39CAFA4}" srcOrd="1" destOrd="0" presId="urn:microsoft.com/office/officeart/2009/layout/CirclePictureHierarchy"/>
    <dgm:cxn modelId="{2293BBD6-7ACD-491C-B29D-265E122F17DB}" type="presParOf" srcId="{605A9886-2DA2-4E8A-9716-D5C3F39CAFA4}" destId="{65195BB7-9CB8-4444-AA4B-DE6A5364D70B}" srcOrd="0" destOrd="0" presId="urn:microsoft.com/office/officeart/2009/layout/CirclePictureHierarchy"/>
    <dgm:cxn modelId="{251D0930-365B-4307-88CF-05A62A1FD04A}" type="presParOf" srcId="{65195BB7-9CB8-4444-AA4B-DE6A5364D70B}" destId="{F61A3FB4-B7E8-42FB-92F1-468FE5BE222C}" srcOrd="0" destOrd="0" presId="urn:microsoft.com/office/officeart/2009/layout/CirclePictureHierarchy"/>
    <dgm:cxn modelId="{63AA81D5-28F0-4A00-B5AF-122DDBAC8B20}" type="presParOf" srcId="{65195BB7-9CB8-4444-AA4B-DE6A5364D70B}" destId="{28C8730C-F1A7-4E95-B172-685314F5AE54}" srcOrd="1" destOrd="0" presId="urn:microsoft.com/office/officeart/2009/layout/CirclePictureHierarchy"/>
    <dgm:cxn modelId="{2E6BAF8E-D735-43B4-9583-7AF6A7002655}" type="presParOf" srcId="{605A9886-2DA2-4E8A-9716-D5C3F39CAFA4}" destId="{028F5148-8F69-4FDD-BDAD-B3724256F8A4}" srcOrd="1" destOrd="0" presId="urn:microsoft.com/office/officeart/2009/layout/CirclePictureHierarchy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layout/CirclePictureHierarchy">
  <dgm:title val=""/>
  <dgm:desc val=""/>
  <dgm:catLst>
    <dgm:cat type="hierarchy" pri="1750"/>
    <dgm:cat type="picture" pri="23000"/>
    <dgm:cat type="pictureconvert" pri="2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5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h" for="ch" forName="image" refType="h" fact="0.8"/>
              <dgm:constr type="w" for="ch" forName="image" refType="h" refFor="ch" refForName="image"/>
              <dgm:constr type="t" for="ch" forName="image" refType="h" fact="0.1"/>
              <dgm:constr type="l" for="ch" forName="image"/>
              <dgm:constr type="w" for="ch" forName="text" refType="w" fact="0.6"/>
              <dgm:constr type="h" for="ch" forName="text" refType="h" fact="0.8"/>
              <dgm:constr type="t" for="ch" forName="text" refType="w" fact="0.04"/>
              <dgm:constr type="l" for="ch" forName="text" refType="w" fact="0.4"/>
            </dgm:constrLst>
            <dgm:ruleLst/>
            <dgm:layoutNode name="image" styleLbl="node0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  <dgm:layoutNode name="text" styleLbl="revTx">
              <dgm:varLst>
                <dgm:chPref val="3"/>
              </dgm:varLst>
              <dgm:alg type="tx">
                <dgm:param type="parTxLTRAlign" val="l"/>
                <dgm:param type="parTxRTLAlign" val="r"/>
              </dgm:alg>
              <dgm:shape xmlns:r="http://schemas.openxmlformats.org/officeDocument/2006/relationships" type="rect" r:blip="">
                <dgm:adjLst/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image"/>
                    <dgm:param type="dstNode" val="image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h" for="ch" forName="image2" refType="h" fact="0.8"/>
                      <dgm:constr type="w" for="ch" forName="image2" refType="h" refFor="ch" refForName="image2"/>
                      <dgm:constr type="t" for="ch" forName="image2" refType="h" fact="0.1"/>
                      <dgm:constr type="l" for="ch" forName="image2"/>
                      <dgm:constr type="w" for="ch" forName="text2" refType="w" fact="0.6"/>
                      <dgm:constr type="h" for="ch" forName="text2" refType="h" fact="0.8"/>
                      <dgm:constr type="t" for="ch" forName="text2" refType="w" fact="0.04"/>
                      <dgm:constr type="l" for="ch" forName="text2" refType="w" fact="0.4"/>
                    </dgm:constrLst>
                    <dgm:ruleLst/>
                    <dgm:layoutNode name="image2">
                      <dgm:alg type="sp"/>
                      <dgm:shape xmlns:r="http://schemas.openxmlformats.org/officeDocument/2006/relationships" type="ellipse" r:blip="" blipPhldr="1">
                        <dgm:adjLst/>
                      </dgm:shape>
                      <dgm:presOf/>
                      <dgm:constrLst/>
                      <dgm:ruleLst/>
                    </dgm:layoutNode>
                    <dgm:layoutNode name="text2" styleLbl="revTx">
                      <dgm:varLst>
                        <dgm:chPref val="3"/>
                      </dgm:varLst>
                      <dgm:alg type="tx">
                        <dgm:param type="parTxLTRAlign" val="l"/>
                        <dgm:param type="parTxRTLAlign" val="r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image2"/>
                            <dgm:param type="dstNode" val="image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h" for="ch" forName="image3" refType="h" fact="0.8"/>
                              <dgm:constr type="w" for="ch" forName="image3" refType="h" refFor="ch" refForName="image3"/>
                              <dgm:constr type="t" for="ch" forName="image3" refType="h" fact="0.1"/>
                              <dgm:constr type="l" for="ch" forName="image3"/>
                              <dgm:constr type="w" for="ch" forName="text3" refType="w" fact="0.6"/>
                              <dgm:constr type="h" for="ch" forName="text3" refType="h" fact="0.8"/>
                              <dgm:constr type="t" for="ch" forName="text3" refType="w" fact="0.04"/>
                              <dgm:constr type="l" for="ch" forName="text3" refType="w" fact="0.4"/>
                            </dgm:constrLst>
                            <dgm:ruleLst/>
                            <dgm:layoutNode name="image3">
                              <dgm:alg type="sp"/>
                              <dgm:shape xmlns:r="http://schemas.openxmlformats.org/officeDocument/2006/relationships" type="ellipse" r:blip="" blipPhldr="1">
                                <dgm:adjLst/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revTx">
                              <dgm:varLst>
                                <dgm:chPref val="3"/>
                              </dgm:varLst>
                              <dgm:alg type="tx">
                                <dgm:param type="parTxLTRAlign" val="l"/>
                                <dgm:param type="parTxRTLAlign" val="r"/>
                              </dgm:alg>
                              <dgm:shape xmlns:r="http://schemas.openxmlformats.org/officeDocument/2006/relationships" type="rect" r:blip="">
                                <dgm:adjLst/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image3"/>
                                        <dgm:param type="dstNode" val="image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image4"/>
                                        <dgm:param type="dstNode" val="image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h" for="ch" forName="image4" refType="h" fact="0.8"/>
                                      <dgm:constr type="w" for="ch" forName="image4" refType="h" refFor="ch" refForName="image4"/>
                                      <dgm:constr type="t" for="ch" forName="image4" refType="h" fact="0.1"/>
                                      <dgm:constr type="l" for="ch" forName="image4"/>
                                      <dgm:constr type="w" for="ch" forName="text4" refType="w" fact="0.6"/>
                                      <dgm:constr type="h" for="ch" forName="text4" refType="h" fact="0.8"/>
                                      <dgm:constr type="t" for="ch" forName="text4" refType="w" fact="0.04"/>
                                      <dgm:constr type="l" for="ch" forName="text4" refType="w" fact="0.4"/>
                                    </dgm:constrLst>
                                    <dgm:ruleLst/>
                                    <dgm:layoutNode name="image4">
                                      <dgm:alg type="sp"/>
                                      <dgm:shape xmlns:r="http://schemas.openxmlformats.org/officeDocument/2006/relationships" type="ellipse" r:blip="" blipPhldr="1">
                                        <dgm:adjLst/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revTx">
                                      <dgm:varLst>
                                        <dgm:chPref val="3"/>
                                      </dgm:varLst>
                                      <dgm:alg type="tx">
                                        <dgm:param type="parTxLTRAlign" val="l"/>
                                        <dgm:param type="parTxRTLAlign" val="r"/>
                                      </dgm:alg>
                                      <dgm:shape xmlns:r="http://schemas.openxmlformats.org/officeDocument/2006/relationships" type="rect" r:blip="">
                                        <dgm:adjLst/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F9A0F5-449E-4CE6-8B3B-F12B62746D70}" type="datetimeFigureOut">
              <a:rPr lang="en-US" smtClean="0"/>
              <a:t>3/21/2013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E32182-0242-4783-87E3-9AAC432A2D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3358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Job title</a:t>
            </a:r>
          </a:p>
          <a:p>
            <a:r>
              <a:rPr lang="en-US" dirty="0" smtClean="0"/>
              <a:t>Company name</a:t>
            </a:r>
          </a:p>
          <a:p>
            <a:r>
              <a:rPr lang="en-US" dirty="0" smtClean="0"/>
              <a:t>Location</a:t>
            </a:r>
          </a:p>
          <a:p>
            <a:r>
              <a:rPr lang="en-US" dirty="0" smtClean="0"/>
              <a:t>Salary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E32182-0242-4783-87E3-9AAC432A2D7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1018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E32182-0242-4783-87E3-9AAC432A2D7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6908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E32182-0242-4783-87E3-9AAC432A2D7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3586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All the three things Visual CV</a:t>
            </a:r>
          </a:p>
          <a:p>
            <a:r>
              <a:rPr lang="en-US" dirty="0" smtClean="0"/>
              <a:t>Text CV</a:t>
            </a:r>
          </a:p>
          <a:p>
            <a:r>
              <a:rPr lang="en-US" dirty="0" smtClean="0"/>
              <a:t>Activity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E32182-0242-4783-87E3-9AAC432A2D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351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E32182-0242-4783-87E3-9AAC432A2D7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7689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E32182-0242-4783-87E3-9AAC432A2D7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3295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1"/>
            <a:ext cx="12192000" cy="45720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/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23941FDF-EFEB-4954-BD80-809DF7DA6416}" type="datetimeFigureOut">
              <a:rPr lang="en-US" smtClean="0"/>
              <a:t>3/21/2013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92404-B93D-4686-8314-F7166881830A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26390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941FDF-EFEB-4954-BD80-809DF7DA6416}" type="datetimeFigureOut">
              <a:rPr lang="en-US" smtClean="0"/>
              <a:t>3/21/2013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92404-B93D-4686-8314-F716688183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5816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628900" cy="54102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0" y="561474"/>
            <a:ext cx="7581900" cy="5610726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941FDF-EFEB-4954-BD80-809DF7DA6416}" type="datetimeFigureOut">
              <a:rPr lang="en-US" smtClean="0"/>
              <a:t>3/21/2013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92404-B93D-4686-8314-F7166881830A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20386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941FDF-EFEB-4954-BD80-809DF7DA6416}" type="datetimeFigureOut">
              <a:rPr lang="en-US" smtClean="0"/>
              <a:t>3/21/2013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92404-B93D-4686-8314-F716688183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4504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1"/>
            <a:ext cx="12192000" cy="457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941FDF-EFEB-4954-BD80-809DF7DA6416}" type="datetimeFigureOut">
              <a:rPr lang="en-US" smtClean="0"/>
              <a:t>3/21/2013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92404-B93D-4686-8314-F7166881830A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14739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2286000"/>
            <a:ext cx="4872789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15318" y="2286000"/>
            <a:ext cx="4827558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941FDF-EFEB-4954-BD80-809DF7DA6416}" type="datetimeFigureOut">
              <a:rPr lang="en-US" smtClean="0"/>
              <a:t>3/21/2013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92404-B93D-4686-8314-F716688183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00249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686861" cy="82296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2">
                    <a:lumMod val="75000"/>
                  </a:schemeClr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8200" y="2967788"/>
            <a:ext cx="4872789" cy="33415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12042" y="2179636"/>
            <a:ext cx="4633726" cy="82296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 smtClean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Arial" pitchFamily="34" charset="0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15318" y="2967788"/>
            <a:ext cx="4830450" cy="33415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941FDF-EFEB-4954-BD80-809DF7DA6416}" type="datetimeFigureOut">
              <a:rPr lang="en-US" smtClean="0"/>
              <a:t>3/21/2013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92404-B93D-4686-8314-F7166881830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78945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941FDF-EFEB-4954-BD80-809DF7DA6416}" type="datetimeFigureOut">
              <a:rPr lang="en-US" smtClean="0"/>
              <a:t>3/21/2013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92404-B93D-4686-8314-F716688183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93841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941FDF-EFEB-4954-BD80-809DF7DA6416}" type="datetimeFigureOut">
              <a:rPr lang="en-US" smtClean="0"/>
              <a:t>3/21/2013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92404-B93D-4686-8314-F716688183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5630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941FDF-EFEB-4954-BD80-809DF7DA6416}" type="datetimeFigureOut">
              <a:rPr lang="en-US" smtClean="0"/>
              <a:t>3/21/2013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92404-B93D-4686-8314-F7166881830A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55350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2">
              <a:lumMod val="60000"/>
              <a:lumOff val="40000"/>
            </a:schemeClr>
          </a:solidFill>
        </p:spPr>
        <p:txBody>
          <a:bodyPr lIns="457200" tIns="36576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7"/>
            <a:ext cx="3200400" cy="1463040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941FDF-EFEB-4954-BD80-809DF7DA6416}" type="datetimeFigureOut">
              <a:rPr lang="en-US" smtClean="0"/>
              <a:t>3/21/2013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92404-B93D-4686-8314-F7166881830A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78139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2286000"/>
            <a:ext cx="9905999" cy="40233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8" y="6470704"/>
            <a:ext cx="2154142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defRPr>
            </a:lvl1pPr>
          </a:lstStyle>
          <a:p>
            <a:fld id="{23941FDF-EFEB-4954-BD80-809DF7DA6416}" type="datetimeFigureOut">
              <a:rPr lang="en-US" smtClean="0"/>
              <a:t>3/21/2013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8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4" y="6470704"/>
            <a:ext cx="973666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defRPr>
            </a:lvl1pPr>
          </a:lstStyle>
          <a:p>
            <a:fld id="{CA392404-B93D-4686-8314-F7166881830A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45105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0000"/>
              <a:lumOff val="10000"/>
            </a:schemeClr>
          </a:solidFill>
          <a:latin typeface="+mj-lt"/>
          <a:ea typeface="+mj-ea"/>
          <a:cs typeface="+mj-cs"/>
        </a:defRPr>
      </a:lvl1pPr>
    </p:titleStyle>
    <p:bodyStyle>
      <a:lvl1pPr marL="225425" indent="-225425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FontTx/>
        <a:buBlip>
          <a:blip r:embed="rId13"/>
        </a:buBlip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0233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58521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73152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0500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2000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3500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5000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huntable.co.uk/companies/companyname-location-industry-refnumber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huntable.co.uk/companies/IBM-International-Business-Machines-bangalore-computer-software-id887652" TargetMode="External"/><Relationship Id="rId4" Type="http://schemas.openxmlformats.org/officeDocument/2006/relationships/hyperlink" Target="http://huntable.co.uk/companyview.aspx?Id=77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gates.cc/works/huntable/html/profile.php" TargetMode="External"/><Relationship Id="rId5" Type="http://schemas.openxmlformats.org/officeDocument/2006/relationships/hyperlink" Target="http://www.huntable.co.uk/companyjobs.aspx" TargetMode="External"/><Relationship Id="rId4" Type="http://schemas.openxmlformats.org/officeDocument/2006/relationships/hyperlink" Target="http://www.huntable.co.uk/JobView.aspx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huntable.co.uk/EditProfilePage.aspx" TargetMode="External"/><Relationship Id="rId2" Type="http://schemas.openxmlformats.org/officeDocument/2006/relationships/hyperlink" Target="http://huntable.co.uk/ProfileUploadPage.aspx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hyperlink" Target="http://huntable.co.uk/CustomizeFeedsIndustry.aspx" TargetMode="External"/><Relationship Id="rId3" Type="http://schemas.openxmlformats.org/officeDocument/2006/relationships/hyperlink" Target="http://huntable.co.uk/CustomizeJobsIndustry.aspx" TargetMode="External"/><Relationship Id="rId7" Type="http://schemas.openxmlformats.org/officeDocument/2006/relationships/hyperlink" Target="http://huntable.co.uk/Customize-User.aspx" TargetMode="External"/><Relationship Id="rId2" Type="http://schemas.openxmlformats.org/officeDocument/2006/relationships/hyperlink" Target="http://huntable.co.uk/CustomizeJobsSalary.aspx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huntable.co.uk/CustomizeJobsCountry.aspx" TargetMode="External"/><Relationship Id="rId11" Type="http://schemas.openxmlformats.org/officeDocument/2006/relationships/hyperlink" Target="http://huntable.co.uk/CustomizeFeedsCountry.aspx" TargetMode="External"/><Relationship Id="rId5" Type="http://schemas.openxmlformats.org/officeDocument/2006/relationships/hyperlink" Target="http://huntable.co.uk/CustomizeJobsJobType.aspx" TargetMode="External"/><Relationship Id="rId10" Type="http://schemas.openxmlformats.org/officeDocument/2006/relationships/hyperlink" Target="http://huntable.co.uk/CustomizeFeedsInterest.aspx" TargetMode="External"/><Relationship Id="rId4" Type="http://schemas.openxmlformats.org/officeDocument/2006/relationships/hyperlink" Target="http://huntable.co.uk/CustomizeJobsSkill.aspx" TargetMode="External"/><Relationship Id="rId9" Type="http://schemas.openxmlformats.org/officeDocument/2006/relationships/hyperlink" Target="http://huntable.co.uk/CustomizeFeedsSkill.aspx" TargetMode="Externa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huntable.co.uk/jobs/Jobtitle-companyname-location-salary-refnumber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huntable.co.uk/jobs/associate-software-engineer-IBM-Bangalure-rs360000-188490" TargetMode="External"/><Relationship Id="rId4" Type="http://schemas.openxmlformats.org/officeDocument/2006/relationships/hyperlink" Target="http://huntable.co.uk/JobView.aspx?JobId=188490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huntable.co.uk/visualcv.aspx?UserId=462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huntable.co.uk/VisualCvactivity.aspx?UserId=462" TargetMode="External"/><Relationship Id="rId4" Type="http://schemas.openxmlformats.org/officeDocument/2006/relationships/hyperlink" Target="http://huntable.co.uk/viewuserprofile.aspx?UserId=462" TargetMode="Externa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huntable.co.uk/visualcvactivity.aspx" TargetMode="External"/><Relationship Id="rId2" Type="http://schemas.openxmlformats.org/officeDocument/2006/relationships/hyperlink" Target="http://huntable.co.uk/HomePageAfterLoggingin.aspx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huntable.co.uk/employeeactivity.aspx" TargetMode="External"/><Relationship Id="rId4" Type="http://schemas.openxmlformats.org/officeDocument/2006/relationships/hyperlink" Target="http://huntable.co.uk/businessactivity.aspx" TargetMode="Externa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://huntable.co.uk/Followers.aspx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://www.totaljobs.com/JobSearch/JobDetails.aspx?JobId=56010743&amp;Keywords=&amp;Industry=3" TargetMode="External"/><Relationship Id="rId3" Type="http://schemas.openxmlformats.org/officeDocument/2006/relationships/hyperlink" Target="http://www.shine.com/jobs/engineer-software/slk-software-services-private-limited/753768/" TargetMode="External"/><Relationship Id="rId7" Type="http://schemas.openxmlformats.org/officeDocument/2006/relationships/hyperlink" Target="http://www.reed.co.uk/jobs/sous-chef-busy-hotel-thame-ox9-20kbenefits/22691210#/jobs/hospitality-catering/sous-chef/aylesbury" TargetMode="External"/><Relationship Id="rId2" Type="http://schemas.openxmlformats.org/officeDocument/2006/relationships/hyperlink" Target="http://www.caterer.com/JobSeeking/Fine-Dining-Chef-De-Partie-Aylesbury-upto-18000-Plus-Tips-and-Live-I_job55888187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jobs.taaza.com/detail/1995858" TargetMode="External"/><Relationship Id="rId5" Type="http://schemas.openxmlformats.org/officeDocument/2006/relationships/hyperlink" Target="http://jobsearch.naukri.com/job-listings-Quality-Analysts-Testers-manual-Testing--Allstate-Solutions-Private-Limited-Bengaluru-Bangalore-1-to-5-110313002449?xz=1_0_69&amp;xo=&amp;xp=2&amp;xid=136308390337003700&amp;qjt=&amp;qp=manual+testing&amp;id=&amp;f=-110313002449" TargetMode="External"/><Relationship Id="rId4" Type="http://schemas.openxmlformats.org/officeDocument/2006/relationships/hyperlink" Target="http://hyderabad.timesjobs.com/job-detail/Human-Resource-IR-Training-Development-job-in-Universal-Jobs-Hyderabad-Secunderabad-jobid-Xl+8L0Bl40NzpSvf+uAgZw==-key-human%20resource-loc-198265" TargetMode="Externa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hyperlink" Target="http://huntable.co.uk/InviteFriends.aspx" TargetMode="External"/><Relationship Id="rId13" Type="http://schemas.openxmlformats.org/officeDocument/2006/relationships/hyperlink" Target="http://huntable.co.uk/InvitationsOverview.aspx" TargetMode="External"/><Relationship Id="rId3" Type="http://schemas.openxmlformats.org/officeDocument/2006/relationships/diagramLayout" Target="../diagrams/layout1.xml"/><Relationship Id="rId7" Type="http://schemas.openxmlformats.org/officeDocument/2006/relationships/hyperlink" Target="http://huntable.co.uk/HomePageAfterLoggingin.aspx" TargetMode="External"/><Relationship Id="rId12" Type="http://schemas.openxmlformats.org/officeDocument/2006/relationships/hyperlink" Target="http://huntable.co.uk/InvitationsReport.aspx" TargetMode="Externa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openxmlformats.org/officeDocument/2006/relationships/hyperlink" Target="http://huntable.co.uk/Following.aspx/" TargetMode="External"/><Relationship Id="rId5" Type="http://schemas.openxmlformats.org/officeDocument/2006/relationships/diagramColors" Target="../diagrams/colors1.xml"/><Relationship Id="rId10" Type="http://schemas.openxmlformats.org/officeDocument/2006/relationships/hyperlink" Target="http://huntable.co.uk/Followers.aspx/" TargetMode="External"/><Relationship Id="rId4" Type="http://schemas.openxmlformats.org/officeDocument/2006/relationships/diagramQuickStyle" Target="../diagrams/quickStyle1.xml"/><Relationship Id="rId9" Type="http://schemas.openxmlformats.org/officeDocument/2006/relationships/hyperlink" Target="http://huntable.co.uk/Customize-User.aspx" TargetMode="Externa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hyperlink" Target="http://huntable.co.uk/InviteFriends.aspx" TargetMode="Externa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hyperlink" Target="http://huntable.co.uk/employeeactivity.aspx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huntable.co.uk/businessactivity.aspx" TargetMode="External"/><Relationship Id="rId5" Type="http://schemas.openxmlformats.org/officeDocument/2006/relationships/hyperlink" Target="http://huntable.co.uk/visualcvactivity.aspx" TargetMode="External"/><Relationship Id="rId4" Type="http://schemas.openxmlformats.org/officeDocument/2006/relationships/hyperlink" Target="http://huntable.co.uk/HomePageAfterLoggingIn.aspx" TargetMode="Externa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hyperlink" Target="http://huntable.co.uk/companiessize.aspx" TargetMode="External"/><Relationship Id="rId13" Type="http://schemas.openxmlformats.org/officeDocument/2006/relationships/hyperlink" Target="http://huntable.co.uk/videos.aspx" TargetMode="External"/><Relationship Id="rId3" Type="http://schemas.openxmlformats.org/officeDocument/2006/relationships/hyperlink" Target="http://huntable.co.uk/Followers.aspx" TargetMode="External"/><Relationship Id="rId7" Type="http://schemas.openxmlformats.org/officeDocument/2006/relationships/hyperlink" Target="http://huntable.co.uk/JobsApplied.aspx" TargetMode="External"/><Relationship Id="rId12" Type="http://schemas.openxmlformats.org/officeDocument/2006/relationships/hyperlink" Target="http://huntable.co.uk/SeeMoreRecruiter.aspx" TargetMode="External"/><Relationship Id="rId17" Type="http://schemas.openxmlformats.org/officeDocument/2006/relationships/hyperlink" Target="http://huntable.co.uk/MessageRead.aspx" TargetMode="External"/><Relationship Id="rId2" Type="http://schemas.openxmlformats.org/officeDocument/2006/relationships/hyperlink" Target="http://huntable.co.uk/UserEmailNotification.aspx" TargetMode="External"/><Relationship Id="rId16" Type="http://schemas.openxmlformats.org/officeDocument/2006/relationships/hyperlink" Target="http://huntable.co.uk/MessageInbox.aspx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huntable.co.uk/Applicants.aspx" TargetMode="External"/><Relationship Id="rId11" Type="http://schemas.openxmlformats.org/officeDocument/2006/relationships/image" Target="../media/image3.png"/><Relationship Id="rId5" Type="http://schemas.openxmlformats.org/officeDocument/2006/relationships/hyperlink" Target="http://huntable.co.uk/JobApplicants.aspx" TargetMode="External"/><Relationship Id="rId15" Type="http://schemas.openxmlformats.org/officeDocument/2006/relationships/hyperlink" Target="http://huntable.co.uk/companies.aspx" TargetMode="External"/><Relationship Id="rId10" Type="http://schemas.openxmlformats.org/officeDocument/2006/relationships/hyperlink" Target="http://huntable.co.uk/Likes.aspx" TargetMode="External"/><Relationship Id="rId4" Type="http://schemas.openxmlformats.org/officeDocument/2006/relationships/hyperlink" Target="http://huntable.co.uk/Following.aspx" TargetMode="External"/><Relationship Id="rId9" Type="http://schemas.openxmlformats.org/officeDocument/2006/relationships/hyperlink" Target="http://huntable.co.uk/companyview.aspx" TargetMode="External"/><Relationship Id="rId14" Type="http://schemas.openxmlformats.org/officeDocument/2006/relationships/hyperlink" Target="http://huntable.co.uk/pictures.aspx" TargetMode="Externa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HUNTABLE </a:t>
            </a:r>
            <a:r>
              <a:rPr lang="en-US" sz="3600" dirty="0" smtClean="0"/>
              <a:t>Scenarios</a:t>
            </a:r>
            <a:endParaRPr lang="en-US" sz="3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Mrudula Jannumahanthi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922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199" y="955343"/>
            <a:ext cx="11353801" cy="5841242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9720072" cy="955343"/>
          </a:xfrm>
        </p:spPr>
        <p:txBody>
          <a:bodyPr>
            <a:normAutofit/>
          </a:bodyPr>
          <a:lstStyle/>
          <a:p>
            <a:r>
              <a:rPr lang="en-US" sz="3200" dirty="0" smtClean="0"/>
              <a:t>Company – companies registered </a:t>
            </a:r>
            <a:r>
              <a:rPr lang="en-US" sz="3200" dirty="0"/>
              <a:t>to have </a:t>
            </a:r>
            <a:r>
              <a:rPr lang="en-US" sz="3200" dirty="0" smtClean="0"/>
              <a:t>THE URL as  </a:t>
            </a:r>
            <a:r>
              <a:rPr lang="en-US" sz="3200" dirty="0"/>
              <a:t>- </a:t>
            </a:r>
            <a:r>
              <a:rPr lang="en-US" sz="3200" dirty="0" smtClean="0"/>
              <a:t>company </a:t>
            </a:r>
            <a:r>
              <a:rPr lang="en-US" sz="3200" dirty="0"/>
              <a:t>name, location 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 flipH="1" flipV="1">
            <a:off x="4895256" y="1294900"/>
            <a:ext cx="2674962" cy="2729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7570218" y="1127876"/>
            <a:ext cx="41017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URL should contain details about the</a:t>
            </a:r>
          </a:p>
          <a:p>
            <a:r>
              <a:rPr 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COMPANY NAME, LOCATION</a:t>
            </a:r>
            <a:endParaRPr 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16821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286000"/>
            <a:ext cx="9905999" cy="4424082"/>
          </a:xfrm>
        </p:spPr>
        <p:txBody>
          <a:bodyPr/>
          <a:lstStyle/>
          <a:p>
            <a:r>
              <a:rPr lang="en-US" dirty="0" smtClean="0"/>
              <a:t>URL FORMAT:</a:t>
            </a:r>
          </a:p>
          <a:p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www.huntable.co.uk/companies/companyname-location-industry-refnumber</a:t>
            </a:r>
            <a:endParaRPr lang="en-US" dirty="0" smtClean="0"/>
          </a:p>
          <a:p>
            <a:r>
              <a:rPr lang="en-US" dirty="0" err="1" smtClean="0"/>
              <a:t>Eg</a:t>
            </a:r>
            <a:r>
              <a:rPr lang="en-US" dirty="0" smtClean="0"/>
              <a:t>:</a:t>
            </a:r>
          </a:p>
          <a:p>
            <a:r>
              <a:rPr lang="en-US" dirty="0" smtClean="0"/>
              <a:t>Actual company link in Huntable:</a:t>
            </a:r>
          </a:p>
          <a:p>
            <a:r>
              <a:rPr lang="en-US" dirty="0">
                <a:hlinkClick r:id="rId4"/>
              </a:rPr>
              <a:t>http://</a:t>
            </a:r>
            <a:r>
              <a:rPr lang="en-US" dirty="0" smtClean="0">
                <a:hlinkClick r:id="rId4"/>
              </a:rPr>
              <a:t>huntable.co.uk/companyview.aspx?Id=77</a:t>
            </a:r>
            <a:endParaRPr lang="en-US" dirty="0" smtClean="0"/>
          </a:p>
          <a:p>
            <a:r>
              <a:rPr lang="en-US" dirty="0" smtClean="0"/>
              <a:t>Expected URL:</a:t>
            </a:r>
          </a:p>
          <a:p>
            <a:r>
              <a:rPr lang="en-US" dirty="0">
                <a:hlinkClick r:id="rId5"/>
              </a:rPr>
              <a:t>https://</a:t>
            </a:r>
            <a:r>
              <a:rPr lang="en-US" dirty="0" smtClean="0">
                <a:hlinkClick r:id="rId5"/>
              </a:rPr>
              <a:t>www.huntable.co.uk/companies/IBM-International-Business-Machines-bangalore-computer-software-id887652</a:t>
            </a:r>
            <a:endParaRPr lang="en-US" dirty="0" smtClean="0"/>
          </a:p>
          <a:p>
            <a:r>
              <a:rPr lang="en-US" dirty="0" smtClean="0"/>
              <a:t>Reference number is generated by Huntable.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8390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3942" y="1111127"/>
            <a:ext cx="5962650" cy="30861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" y="0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2 When </a:t>
            </a:r>
            <a:r>
              <a:rPr lang="en-US" sz="2400" dirty="0"/>
              <a:t>a user applies for a job, we need to display a pop up , so that the Applicant can make a comment or write a note about them. This detail will be also shown in the email received by the Job poster </a:t>
            </a:r>
          </a:p>
        </p:txBody>
      </p:sp>
      <p:cxnSp>
        <p:nvCxnSpPr>
          <p:cNvPr id="11" name="Elbow Connector 10"/>
          <p:cNvCxnSpPr/>
          <p:nvPr/>
        </p:nvCxnSpPr>
        <p:spPr>
          <a:xfrm flipV="1">
            <a:off x="4516149" y="1513533"/>
            <a:ext cx="2429302" cy="2088108"/>
          </a:xfrm>
          <a:prstGeom prst="bentConnector3">
            <a:avLst>
              <a:gd name="adj1" fmla="val 50000"/>
            </a:avLst>
          </a:prstGeom>
          <a:ln w="444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7653" y="1258019"/>
            <a:ext cx="4200525" cy="1943100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468450" y="5157417"/>
            <a:ext cx="8216687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>
                <a:hlinkClick r:id="rId4"/>
              </a:rPr>
              <a:t>Oppertunities</a:t>
            </a:r>
            <a:r>
              <a:rPr lang="en-US" dirty="0" smtClean="0">
                <a:hlinkClick r:id="rId4"/>
              </a:rPr>
              <a:t>: http</a:t>
            </a:r>
            <a:r>
              <a:rPr lang="en-US" dirty="0">
                <a:hlinkClick r:id="rId4"/>
              </a:rPr>
              <a:t>://</a:t>
            </a:r>
            <a:r>
              <a:rPr lang="en-US" dirty="0" smtClean="0">
                <a:hlinkClick r:id="rId4"/>
              </a:rPr>
              <a:t>huntable.co.uk/HomePageAfterLoggingIn.aspx</a:t>
            </a:r>
          </a:p>
          <a:p>
            <a:r>
              <a:rPr lang="en-US" dirty="0">
                <a:hlinkClick r:id="rId4"/>
              </a:rPr>
              <a:t>http://huntable.co.uk/JobsearchTips.aspx</a:t>
            </a:r>
          </a:p>
          <a:p>
            <a:r>
              <a:rPr lang="en-US" dirty="0" smtClean="0">
                <a:hlinkClick r:id="rId4"/>
              </a:rPr>
              <a:t>http</a:t>
            </a:r>
            <a:r>
              <a:rPr lang="en-US" dirty="0">
                <a:hlinkClick r:id="rId4"/>
              </a:rPr>
              <a:t>://</a:t>
            </a:r>
            <a:r>
              <a:rPr lang="en-US" dirty="0" smtClean="0">
                <a:hlinkClick r:id="rId4"/>
              </a:rPr>
              <a:t>www.huntable.co.uk/JobView.aspx</a:t>
            </a:r>
            <a:endParaRPr lang="en-US" dirty="0" smtClean="0"/>
          </a:p>
          <a:p>
            <a:r>
              <a:rPr lang="en-US" dirty="0">
                <a:hlinkClick r:id="rId5"/>
              </a:rPr>
              <a:t>http://</a:t>
            </a:r>
            <a:r>
              <a:rPr lang="en-US" dirty="0" smtClean="0">
                <a:hlinkClick r:id="rId5"/>
              </a:rPr>
              <a:t>www.huntable.co.uk/companyjobs.aspx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21" name="Rectangle 20"/>
          <p:cNvSpPr/>
          <p:nvPr/>
        </p:nvSpPr>
        <p:spPr>
          <a:xfrm>
            <a:off x="468450" y="3914845"/>
            <a:ext cx="5313634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sample </a:t>
            </a:r>
            <a:r>
              <a:rPr lang="en-US" dirty="0" smtClean="0"/>
              <a:t>design </a:t>
            </a:r>
            <a:r>
              <a:rPr lang="en-US" dirty="0"/>
              <a:t>in this link </a:t>
            </a:r>
            <a:r>
              <a:rPr lang="en-US" dirty="0" smtClean="0"/>
              <a:t>–</a:t>
            </a:r>
          </a:p>
          <a:p>
            <a:r>
              <a:rPr lang="en-US" dirty="0">
                <a:hlinkClick r:id="rId6"/>
              </a:rPr>
              <a:t>http://</a:t>
            </a:r>
            <a:r>
              <a:rPr lang="en-US" dirty="0" smtClean="0">
                <a:hlinkClick r:id="rId6"/>
              </a:rPr>
              <a:t>gates.cc/works/huntable/html/profile.php</a:t>
            </a:r>
            <a:endParaRPr lang="en-US" dirty="0"/>
          </a:p>
          <a:p>
            <a:r>
              <a:rPr lang="en-US" dirty="0" smtClean="0"/>
              <a:t>click </a:t>
            </a:r>
            <a:r>
              <a:rPr lang="en-US" dirty="0"/>
              <a:t>on Apply for Job - at the bottom to see the pop </a:t>
            </a:r>
            <a:r>
              <a:rPr lang="en-US" dirty="0" smtClean="0"/>
              <a:t>up</a:t>
            </a:r>
            <a:endParaRPr lang="en-US" dirty="0"/>
          </a:p>
          <a:p>
            <a:r>
              <a:rPr lang="en-US" dirty="0" smtClean="0"/>
              <a:t>In the following pages.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6987653" y="3407014"/>
            <a:ext cx="520434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DEFAULT MESSAGE TO BE DISPLAYED</a:t>
            </a:r>
          </a:p>
          <a:p>
            <a:r>
              <a:rPr lang="en-US" dirty="0" smtClean="0"/>
              <a:t>Hi,</a:t>
            </a:r>
          </a:p>
          <a:p>
            <a:r>
              <a:rPr lang="en-US" dirty="0"/>
              <a:t>My name is “First name – surname “ I would like to apply for the job posted by you.  Please check my profile, achievements, portfolio &amp; endorsements for more details. </a:t>
            </a:r>
          </a:p>
          <a:p>
            <a:r>
              <a:rPr lang="en-US" dirty="0"/>
              <a:t>Look forward to hear from you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dirty="0"/>
              <a:t>Regards </a:t>
            </a:r>
          </a:p>
          <a:p>
            <a:r>
              <a:rPr lang="en-US" dirty="0"/>
              <a:t>First </a:t>
            </a:r>
            <a:r>
              <a:rPr lang="en-US" dirty="0" smtClean="0"/>
              <a:t>Name</a:t>
            </a:r>
          </a:p>
          <a:p>
            <a:endParaRPr lang="en-US" dirty="0"/>
          </a:p>
          <a:p>
            <a:r>
              <a:rPr lang="en-US" dirty="0" smtClean="0"/>
              <a:t>The text box should have enough space that the total message should </a:t>
            </a:r>
            <a:r>
              <a:rPr lang="en-US" smtClean="0"/>
              <a:t>be displayed.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554679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163" y="0"/>
            <a:ext cx="9720072" cy="51861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Email TEMPLATE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8615"/>
            <a:ext cx="7429500" cy="644606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096000" y="3869633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Any message typed in the pop-up should be made visible to the job poster in his </a:t>
            </a:r>
            <a:r>
              <a:rPr lang="en-US" b="1" dirty="0" smtClean="0">
                <a:solidFill>
                  <a:srgbClr val="FF0000"/>
                </a:solidFill>
              </a:rPr>
              <a:t>email. If the user does not enter any text default message should be visible.</a:t>
            </a:r>
            <a:endParaRPr lang="en-US" b="1" dirty="0">
              <a:solidFill>
                <a:srgbClr val="FF0000"/>
              </a:solidFill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flipH="1" flipV="1">
            <a:off x="1532803" y="4352595"/>
            <a:ext cx="4563197" cy="2729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11" idx="1"/>
          </p:cNvCxnSpPr>
          <p:nvPr/>
        </p:nvCxnSpPr>
        <p:spPr>
          <a:xfrm flipH="1" flipV="1">
            <a:off x="1228004" y="5206036"/>
            <a:ext cx="5066116" cy="19397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6294120" y="5215344"/>
            <a:ext cx="55778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Calibri" panose="020F0502020204030204" pitchFamily="34" charset="0"/>
              </a:rPr>
              <a:t>If its our </a:t>
            </a:r>
            <a:r>
              <a:rPr lang="en-US" sz="1600" b="1" dirty="0">
                <a:solidFill>
                  <a:srgbClr val="FF0000"/>
                </a:solidFill>
                <a:latin typeface="Calibri" panose="020F0502020204030204" pitchFamily="34" charset="0"/>
              </a:rPr>
              <a:t>database</a:t>
            </a:r>
            <a:r>
              <a:rPr lang="en-US" b="1" dirty="0">
                <a:solidFill>
                  <a:srgbClr val="FF0000"/>
                </a:solidFill>
                <a:latin typeface="Calibri" panose="020F0502020204030204" pitchFamily="34" charset="0"/>
              </a:rPr>
              <a:t> ref no, then we need to change this.</a:t>
            </a:r>
            <a:r>
              <a:rPr lang="en-US" b="1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403108" y="22456"/>
            <a:ext cx="5788892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In Job post page insert a field JOB REFERENCE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NUMBER and </a:t>
            </a:r>
          </a:p>
          <a:p>
            <a:endParaRPr lang="en-US" dirty="0" smtClean="0">
              <a:solidFill>
                <a:srgbClr val="FF0000"/>
              </a:solidFill>
            </a:endParaRPr>
          </a:p>
          <a:p>
            <a:r>
              <a:rPr lang="en-US" dirty="0" smtClean="0">
                <a:solidFill>
                  <a:srgbClr val="FF0000"/>
                </a:solidFill>
              </a:rPr>
              <a:t>it should be non-mandatory. </a:t>
            </a:r>
          </a:p>
          <a:p>
            <a:endParaRPr lang="en-US" dirty="0" smtClean="0">
              <a:solidFill>
                <a:srgbClr val="FF0000"/>
              </a:solidFill>
            </a:endParaRPr>
          </a:p>
          <a:p>
            <a:r>
              <a:rPr lang="en-US" dirty="0" smtClean="0">
                <a:solidFill>
                  <a:srgbClr val="FF0000"/>
                </a:solidFill>
              </a:rPr>
              <a:t>Display reference number in the email template.</a:t>
            </a:r>
          </a:p>
          <a:p>
            <a:endParaRPr lang="en-US" dirty="0" smtClean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R</a:t>
            </a:r>
            <a:r>
              <a:rPr lang="en-US" dirty="0" smtClean="0">
                <a:solidFill>
                  <a:srgbClr val="FF0000"/>
                </a:solidFill>
              </a:rPr>
              <a:t>eference number can be anything – just numbers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Or a combination of numbers and letters.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 smtClean="0">
                <a:solidFill>
                  <a:srgbClr val="FF0000"/>
                </a:solidFill>
              </a:rPr>
              <a:t>Two or more companies can have the same reference number</a:t>
            </a:r>
          </a:p>
          <a:p>
            <a:r>
              <a:rPr lang="en-US" dirty="0" err="1" smtClean="0">
                <a:solidFill>
                  <a:srgbClr val="FF0000"/>
                </a:solidFill>
              </a:rPr>
              <a:t>i.e</a:t>
            </a:r>
            <a:r>
              <a:rPr lang="en-US" dirty="0" smtClean="0">
                <a:solidFill>
                  <a:srgbClr val="FF0000"/>
                </a:solidFill>
              </a:rPr>
              <a:t>, the same reference number can be used by any number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Of users/companies.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6391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773" y="830997"/>
            <a:ext cx="9967282" cy="6027003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59809"/>
          </a:xfrm>
        </p:spPr>
        <p:txBody>
          <a:bodyPr>
            <a:normAutofit/>
          </a:bodyPr>
          <a:lstStyle/>
          <a:p>
            <a:r>
              <a:rPr lang="en-US" sz="2400" dirty="0" smtClean="0">
                <a:solidFill>
                  <a:srgbClr val="000000"/>
                </a:solidFill>
              </a:rPr>
              <a:t>3 In the edit profile - Add an option to upload profile by word document as in profile Upload page under Facebook / LinkedIn.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06282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PROFILE UPLOAD IN EDIT PROFILE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If the profile completeness of the user &lt;60% then display the upload file function tab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If more than 60% then file upload function should NOT be visible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3761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59809"/>
          </a:xfrm>
        </p:spPr>
        <p:txBody>
          <a:bodyPr>
            <a:normAutofit/>
          </a:bodyPr>
          <a:lstStyle/>
          <a:p>
            <a:r>
              <a:rPr lang="en-US" sz="2400" dirty="0" smtClean="0"/>
              <a:t>4 Pop </a:t>
            </a:r>
            <a:r>
              <a:rPr lang="en-US" sz="2400" dirty="0"/>
              <a:t>up - after uploading profile from LinkedIn- Facebook, Word / PDF document - to display before showing the edit profile page. 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1669458"/>
            <a:ext cx="375691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As we cant import all profiles exactly the way it is in either </a:t>
            </a:r>
            <a:r>
              <a:rPr lang="en-US" dirty="0" smtClean="0"/>
              <a:t>LinkedIn, </a:t>
            </a:r>
            <a:r>
              <a:rPr lang="en-US" dirty="0"/>
              <a:t>Facebook, or word / pdf document, Can we add a small pop up as soon as they uploaded, and before they see their edit profile.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3771768"/>
            <a:ext cx="375691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This pop up explains, to the user, that there might be some mistakes and they need to check to make sure all the details are right.</a:t>
            </a:r>
            <a:r>
              <a:rPr lang="en-US" dirty="0"/>
              <a:t> 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6916" y="559558"/>
            <a:ext cx="7857329" cy="7383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803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PAGES where pop-up need to be added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huntable.co.uk/ProfileUploadPage.aspx</a:t>
            </a:r>
            <a:endParaRPr lang="en-US" dirty="0" smtClean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3"/>
              </a:rPr>
              <a:t>http://huntable.co.uk/EditProfilePage.aspx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61155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95534"/>
            <a:ext cx="12192000" cy="54591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5 Automatic </a:t>
            </a:r>
            <a:r>
              <a:rPr lang="en-US" sz="2400" dirty="0"/>
              <a:t>sending Invitations - To Friends from email accounts &amp; Social accounts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6212" y="450376"/>
            <a:ext cx="4003161" cy="979994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(</a:t>
            </a:r>
            <a:r>
              <a:rPr lang="en-US" dirty="0" err="1" smtClean="0"/>
              <a:t>i</a:t>
            </a:r>
            <a:r>
              <a:rPr lang="en-US" dirty="0" smtClean="0"/>
              <a:t>) We must send an email alert after 5 days of registering in Huntable.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439"/>
          <a:stretch/>
        </p:blipFill>
        <p:spPr>
          <a:xfrm>
            <a:off x="0" y="1254060"/>
            <a:ext cx="5175587" cy="5603940"/>
          </a:xfrm>
          <a:prstGeom prst="rect">
            <a:avLst/>
          </a:prstGeom>
        </p:spPr>
      </p:pic>
      <p:cxnSp>
        <p:nvCxnSpPr>
          <p:cNvPr id="5" name="Elbow Connector 4"/>
          <p:cNvCxnSpPr/>
          <p:nvPr/>
        </p:nvCxnSpPr>
        <p:spPr>
          <a:xfrm flipV="1">
            <a:off x="3818064" y="3280672"/>
            <a:ext cx="6614153" cy="2289994"/>
          </a:xfrm>
          <a:prstGeom prst="bentConnector3">
            <a:avLst>
              <a:gd name="adj1" fmla="val 103456"/>
            </a:avLst>
          </a:prstGeom>
          <a:ln w="444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ontent Placeholder 2"/>
          <p:cNvSpPr txBox="1">
            <a:spLocks/>
          </p:cNvSpPr>
          <p:nvPr/>
        </p:nvSpPr>
        <p:spPr>
          <a:xfrm>
            <a:off x="5545888" y="2717702"/>
            <a:ext cx="4650802" cy="112594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5425" indent="-225425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FontTx/>
              <a:buBlip>
                <a:blip r:embed="rId3"/>
              </a:buBlip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0233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8521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3152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500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000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3500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5000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(ii) When clicked on Activate my network Automatically pull contact details from the user and send invitations automatically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4899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-95534"/>
            <a:ext cx="12192000" cy="545910"/>
          </a:xfrm>
        </p:spPr>
        <p:txBody>
          <a:bodyPr>
            <a:normAutofit/>
          </a:bodyPr>
          <a:lstStyle/>
          <a:p>
            <a:r>
              <a:rPr lang="en-US" sz="2400" dirty="0"/>
              <a:t>Automatic sending Invitations - To Friends from email accounts &amp; Social accounts </a:t>
            </a:r>
          </a:p>
        </p:txBody>
      </p:sp>
      <p:sp>
        <p:nvSpPr>
          <p:cNvPr id="5" name="Rectangle 4"/>
          <p:cNvSpPr/>
          <p:nvPr/>
        </p:nvSpPr>
        <p:spPr>
          <a:xfrm>
            <a:off x="746760" y="602866"/>
            <a:ext cx="627888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If we are unable to send invitations automatically On Clicking </a:t>
            </a:r>
            <a:r>
              <a:rPr lang="en-US" dirty="0"/>
              <a:t>in the email, takes to a page, where all the email contacts are automatically updated to send an invitation.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51725"/>
            <a:ext cx="6172200" cy="397192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746760" y="5749179"/>
            <a:ext cx="61722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On clicking Invite we should open another page in which we can select and deselect the contacts for invitation. ALL THE CONTACTS PULLED SHOULD BE SELECTED BY DEFAULT.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5640" y="450377"/>
            <a:ext cx="5362575" cy="6407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210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4412" y="0"/>
            <a:ext cx="9720072" cy="641445"/>
          </a:xfrm>
        </p:spPr>
        <p:txBody>
          <a:bodyPr>
            <a:normAutofit/>
          </a:bodyPr>
          <a:lstStyle/>
          <a:p>
            <a:r>
              <a:rPr lang="en-US" sz="3200" dirty="0" smtClean="0"/>
              <a:t>1 URL FOR JOBS POSTED IN HUNTABLE AND PULLED FROM RSS FEEDS</a:t>
            </a:r>
            <a:endParaRPr lang="en-US" sz="32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84412" y="1003109"/>
            <a:ext cx="11353800" cy="5622878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H="1" flipV="1">
            <a:off x="5434046" y="1445025"/>
            <a:ext cx="2674962" cy="2729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8109008" y="1285633"/>
            <a:ext cx="43395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URL should contain details about the</a:t>
            </a:r>
          </a:p>
          <a:p>
            <a:r>
              <a:rPr 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JOB TITLE, COMPANY NAME &amp; LOCATION </a:t>
            </a:r>
            <a:endParaRPr 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55982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07332"/>
            <a:ext cx="12192000" cy="929640"/>
          </a:xfrm>
        </p:spPr>
        <p:txBody>
          <a:bodyPr>
            <a:normAutofit fontScale="90000"/>
          </a:bodyPr>
          <a:lstStyle/>
          <a:p>
            <a:r>
              <a:rPr lang="en-US" sz="2800" dirty="0" smtClean="0"/>
              <a:t>6(a) SOME activity </a:t>
            </a:r>
            <a:r>
              <a:rPr lang="en-US" sz="2800" dirty="0"/>
              <a:t>in </a:t>
            </a:r>
            <a:r>
              <a:rPr lang="en-US" sz="2800" dirty="0" smtClean="0"/>
              <a:t>Huntable </a:t>
            </a:r>
            <a:r>
              <a:rPr lang="en-US" sz="2800" dirty="0"/>
              <a:t>should be automatically </a:t>
            </a:r>
            <a:r>
              <a:rPr lang="en-US" sz="2800" dirty="0" smtClean="0"/>
              <a:t>shared </a:t>
            </a:r>
            <a:r>
              <a:rPr lang="en-US" sz="2800" dirty="0"/>
              <a:t>in </a:t>
            </a:r>
            <a:r>
              <a:rPr lang="en-US" sz="2800" dirty="0" smtClean="0"/>
              <a:t>Facebook </a:t>
            </a:r>
            <a:r>
              <a:rPr lang="en-US" sz="2800" dirty="0"/>
              <a:t>a/c of the user</a:t>
            </a:r>
            <a:br>
              <a:rPr lang="en-US" sz="2800" dirty="0"/>
            </a:br>
            <a:r>
              <a:rPr lang="en-US" sz="2800" dirty="0"/>
              <a:t>This should be </a:t>
            </a:r>
            <a:r>
              <a:rPr lang="en-US" sz="2800" dirty="0" smtClean="0"/>
              <a:t>performed </a:t>
            </a:r>
            <a:r>
              <a:rPr lang="en-US" sz="2800" dirty="0"/>
              <a:t>by the </a:t>
            </a:r>
            <a:r>
              <a:rPr lang="en-US" sz="2800" dirty="0" smtClean="0"/>
              <a:t>Huntable </a:t>
            </a:r>
            <a:r>
              <a:rPr lang="en-US" sz="2800" dirty="0"/>
              <a:t>facebook application.</a:t>
            </a:r>
            <a:br>
              <a:rPr lang="en-US" sz="2800" dirty="0"/>
            </a:br>
            <a:r>
              <a:rPr lang="en-US" sz="2800" dirty="0"/>
              <a:t>It should be displayed like shared via Huntable</a:t>
            </a:r>
            <a:r>
              <a:rPr lang="en-US" sz="2800" dirty="0" smtClean="0"/>
              <a:t/>
            </a:r>
            <a:br>
              <a:rPr lang="en-US" sz="2800" dirty="0" smtClean="0"/>
            </a:b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2440" y="1036320"/>
            <a:ext cx="11719560" cy="5821680"/>
          </a:xfrm>
        </p:spPr>
        <p:txBody>
          <a:bodyPr>
            <a:normAutofit fontScale="85000" lnSpcReduction="20000"/>
          </a:bodyPr>
          <a:lstStyle/>
          <a:p>
            <a:pPr mar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 smtClean="0"/>
              <a:t>Users:</a:t>
            </a:r>
          </a:p>
          <a:p>
            <a:pPr mar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dirty="0" smtClean="0"/>
              <a:t>User follows another user.</a:t>
            </a:r>
          </a:p>
          <a:p>
            <a:pPr mar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dirty="0" smtClean="0"/>
              <a:t>User follows a company.</a:t>
            </a:r>
          </a:p>
          <a:p>
            <a:pPr mar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dirty="0" smtClean="0"/>
              <a:t>User posts a job.</a:t>
            </a:r>
          </a:p>
          <a:p>
            <a:pPr mar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dirty="0" smtClean="0"/>
              <a:t>If user gets endorsed by Company</a:t>
            </a:r>
          </a:p>
          <a:p>
            <a:pPr mar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dirty="0" smtClean="0"/>
              <a:t>If user gets endorsed by another User.</a:t>
            </a:r>
          </a:p>
          <a:p>
            <a:pPr mar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dirty="0" smtClean="0"/>
              <a:t>If user posts a link in Huntable the feed should be shared in the facebook </a:t>
            </a:r>
            <a:r>
              <a:rPr lang="en-US" dirty="0" smtClean="0">
                <a:sym typeface="Wingdings" panose="05000000000000000000" pitchFamily="2" charset="2"/>
              </a:rPr>
              <a:t> When clicked on the shared message it should be redirected to the post that is actually shared in Huntable.</a:t>
            </a:r>
          </a:p>
          <a:p>
            <a:pPr mar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dirty="0" smtClean="0">
                <a:sym typeface="Wingdings" panose="05000000000000000000" pitchFamily="2" charset="2"/>
              </a:rPr>
              <a:t>When user updates the following:</a:t>
            </a:r>
          </a:p>
          <a:p>
            <a:pPr marL="0"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dirty="0" smtClean="0"/>
              <a:t>Edit Profile </a:t>
            </a:r>
            <a:r>
              <a:rPr lang="en-US" dirty="0" smtClean="0">
                <a:sym typeface="Wingdings" panose="05000000000000000000" pitchFamily="2" charset="2"/>
              </a:rPr>
              <a:t> Experience Current.</a:t>
            </a:r>
          </a:p>
          <a:p>
            <a:pPr marL="0"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dirty="0"/>
              <a:t>Edit Profile </a:t>
            </a:r>
            <a:r>
              <a:rPr lang="en-US" dirty="0">
                <a:sym typeface="Wingdings" panose="05000000000000000000" pitchFamily="2" charset="2"/>
              </a:rPr>
              <a:t> Experience </a:t>
            </a:r>
            <a:r>
              <a:rPr lang="en-US" dirty="0" smtClean="0">
                <a:sym typeface="Wingdings" panose="05000000000000000000" pitchFamily="2" charset="2"/>
              </a:rPr>
              <a:t>Past.</a:t>
            </a:r>
            <a:endParaRPr lang="en-US" dirty="0">
              <a:sym typeface="Wingdings" panose="05000000000000000000" pitchFamily="2" charset="2"/>
            </a:endParaRPr>
          </a:p>
          <a:p>
            <a:pPr marL="0"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dirty="0"/>
              <a:t>Edit Profile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 smtClean="0">
                <a:sym typeface="Wingdings" panose="05000000000000000000" pitchFamily="2" charset="2"/>
              </a:rPr>
              <a:t>Experience  Add Achievements.</a:t>
            </a:r>
          </a:p>
          <a:p>
            <a:pPr marL="0"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dirty="0"/>
              <a:t>Edit Profile </a:t>
            </a:r>
            <a:r>
              <a:rPr lang="en-US" dirty="0">
                <a:sym typeface="Wingdings" panose="05000000000000000000" pitchFamily="2" charset="2"/>
              </a:rPr>
              <a:t> Experience  Add </a:t>
            </a:r>
            <a:r>
              <a:rPr lang="en-US" dirty="0" smtClean="0">
                <a:sym typeface="Wingdings" panose="05000000000000000000" pitchFamily="2" charset="2"/>
              </a:rPr>
              <a:t>Portfolio.</a:t>
            </a:r>
          </a:p>
          <a:p>
            <a:pPr marL="0"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dirty="0"/>
              <a:t>Edit Profile </a:t>
            </a:r>
            <a:r>
              <a:rPr lang="en-US" dirty="0">
                <a:sym typeface="Wingdings" panose="05000000000000000000" pitchFamily="2" charset="2"/>
              </a:rPr>
              <a:t> Experience  Add </a:t>
            </a:r>
            <a:r>
              <a:rPr lang="en-US" dirty="0" smtClean="0">
                <a:sym typeface="Wingdings" panose="05000000000000000000" pitchFamily="2" charset="2"/>
              </a:rPr>
              <a:t>Videos.</a:t>
            </a:r>
          </a:p>
          <a:p>
            <a:pPr marL="0"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dirty="0" smtClean="0">
                <a:sym typeface="Wingdings" panose="05000000000000000000" pitchFamily="2" charset="2"/>
              </a:rPr>
              <a:t>Updated Education</a:t>
            </a:r>
          </a:p>
          <a:p>
            <a:pPr marL="0"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dirty="0" smtClean="0">
                <a:sym typeface="Wingdings" panose="05000000000000000000" pitchFamily="2" charset="2"/>
              </a:rPr>
              <a:t>Updated School</a:t>
            </a:r>
          </a:p>
          <a:p>
            <a:pPr marL="0"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dirty="0" smtClean="0">
                <a:sym typeface="Wingdings" panose="05000000000000000000" pitchFamily="2" charset="2"/>
              </a:rPr>
              <a:t>Updated Interests</a:t>
            </a:r>
          </a:p>
          <a:p>
            <a:pPr marL="0"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dirty="0" smtClean="0">
                <a:sym typeface="Wingdings" panose="05000000000000000000" pitchFamily="2" charset="2"/>
              </a:rPr>
              <a:t>Updated Skills</a:t>
            </a:r>
          </a:p>
          <a:p>
            <a:pPr marL="0" indent="-31407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dirty="0" smtClean="0">
                <a:sym typeface="Wingdings" panose="05000000000000000000" pitchFamily="2" charset="2"/>
              </a:rPr>
              <a:t>User likes a companies profile.</a:t>
            </a:r>
          </a:p>
          <a:p>
            <a:pPr marL="0" indent="-31407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dirty="0" smtClean="0">
                <a:sym typeface="Wingdings" panose="05000000000000000000" pitchFamily="2" charset="2"/>
              </a:rPr>
              <a:t>User likes another users profile.</a:t>
            </a:r>
          </a:p>
          <a:p>
            <a:pPr mar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endParaRPr lang="en-US" dirty="0">
              <a:sym typeface="Wingdings" panose="05000000000000000000" pitchFamily="2" charset="2"/>
            </a:endParaRPr>
          </a:p>
          <a:p>
            <a:pPr marL="0"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endParaRPr lang="en-US" dirty="0" smtClean="0"/>
          </a:p>
          <a:p>
            <a:pPr mar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8767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0980"/>
            <a:ext cx="12192000" cy="929640"/>
          </a:xfrm>
        </p:spPr>
        <p:txBody>
          <a:bodyPr>
            <a:noAutofit/>
          </a:bodyPr>
          <a:lstStyle/>
          <a:p>
            <a:r>
              <a:rPr lang="en-US" sz="2000" dirty="0" smtClean="0"/>
              <a:t>6(b) SOME activity </a:t>
            </a:r>
            <a:r>
              <a:rPr lang="en-US" sz="2000" dirty="0"/>
              <a:t>in </a:t>
            </a:r>
            <a:r>
              <a:rPr lang="en-US" sz="2000" dirty="0" smtClean="0"/>
              <a:t>Huntable </a:t>
            </a:r>
            <a:r>
              <a:rPr lang="en-US" sz="2000" dirty="0"/>
              <a:t>should be automatically </a:t>
            </a:r>
            <a:r>
              <a:rPr lang="en-US" sz="2000" dirty="0" smtClean="0"/>
              <a:t>shared </a:t>
            </a:r>
            <a:r>
              <a:rPr lang="en-US" sz="2000" dirty="0"/>
              <a:t>in </a:t>
            </a:r>
            <a:r>
              <a:rPr lang="en-US" sz="2000" dirty="0" smtClean="0"/>
              <a:t>Facebook </a:t>
            </a:r>
            <a:r>
              <a:rPr lang="en-US" sz="2000" dirty="0"/>
              <a:t>a/c of the </a:t>
            </a:r>
            <a:r>
              <a:rPr lang="en-US" sz="2000" dirty="0" smtClean="0"/>
              <a:t>company &amp; RECRUITERS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/>
              <a:t>This should be </a:t>
            </a:r>
            <a:r>
              <a:rPr lang="en-US" sz="2000" dirty="0" smtClean="0"/>
              <a:t>performed </a:t>
            </a:r>
            <a:r>
              <a:rPr lang="en-US" sz="2000" dirty="0"/>
              <a:t>by the </a:t>
            </a:r>
            <a:r>
              <a:rPr lang="en-US" sz="2000" dirty="0" smtClean="0"/>
              <a:t>Huntable </a:t>
            </a:r>
            <a:r>
              <a:rPr lang="en-US" sz="2000" dirty="0"/>
              <a:t>facebook application.</a:t>
            </a:r>
            <a:br>
              <a:rPr lang="en-US" sz="2000" dirty="0"/>
            </a:br>
            <a:r>
              <a:rPr lang="en-US" sz="2000" dirty="0"/>
              <a:t>It should be displayed like shared via Huntable</a:t>
            </a:r>
            <a:r>
              <a:rPr lang="en-US" sz="2000" dirty="0" smtClean="0"/>
              <a:t/>
            </a:r>
            <a:br>
              <a:rPr lang="en-US" sz="2000" dirty="0" smtClean="0"/>
            </a:br>
            <a:endParaRPr lang="en-US" sz="2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2440" y="1021080"/>
            <a:ext cx="11719560" cy="583692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Companies: Recruiters and companies are the same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Company follows a user.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Company follows another company.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Company posts a job.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Company updates the following: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smtClean="0"/>
              <a:t>Portfolio.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P</a:t>
            </a:r>
            <a:r>
              <a:rPr lang="en-US" dirty="0" smtClean="0"/>
              <a:t>roducts and services.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smtClean="0"/>
              <a:t>Articles.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smtClean="0"/>
              <a:t>Adds video.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smtClean="0"/>
              <a:t>Adds pictures.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Company comments on its job feeds after posting a job.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If </a:t>
            </a:r>
            <a:r>
              <a:rPr lang="en-US" dirty="0" smtClean="0"/>
              <a:t>company </a:t>
            </a:r>
            <a:r>
              <a:rPr lang="en-US" dirty="0"/>
              <a:t>posts a link in Huntable the feed should be shared in the facebook </a:t>
            </a:r>
            <a:r>
              <a:rPr lang="en-US" dirty="0">
                <a:sym typeface="Wingdings" panose="05000000000000000000" pitchFamily="2" charset="2"/>
              </a:rPr>
              <a:t> When clicked on the shared message it should be redirected to the post that is actually shared in Huntable</a:t>
            </a:r>
            <a:r>
              <a:rPr lang="en-US" dirty="0" smtClean="0">
                <a:sym typeface="Wingdings" panose="05000000000000000000" pitchFamily="2" charset="2"/>
              </a:rPr>
              <a:t>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>
                <a:sym typeface="Wingdings" panose="05000000000000000000" pitchFamily="2" charset="2"/>
              </a:rPr>
              <a:t>Company likes another company profile.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>
                <a:sym typeface="Wingdings" panose="05000000000000000000" pitchFamily="2" charset="2"/>
              </a:rPr>
              <a:t>Company like users profile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631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472440"/>
          </a:xfrm>
        </p:spPr>
        <p:txBody>
          <a:bodyPr>
            <a:normAutofit fontScale="90000"/>
          </a:bodyPr>
          <a:lstStyle/>
          <a:p>
            <a:r>
              <a:rPr lang="en-US" sz="3200" dirty="0" smtClean="0"/>
              <a:t>7 Adapters </a:t>
            </a:r>
            <a:r>
              <a:rPr lang="en-US" sz="3200" dirty="0"/>
              <a:t>for the country search </a:t>
            </a:r>
            <a:r>
              <a:rPr lang="en-US" sz="3200" dirty="0" smtClean="0"/>
              <a:t>needs TO be </a:t>
            </a:r>
            <a:r>
              <a:rPr lang="en-US" sz="3200" dirty="0"/>
              <a:t>done.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449580"/>
            <a:ext cx="9905999" cy="480060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All </a:t>
            </a:r>
            <a:r>
              <a:rPr lang="en-US" dirty="0"/>
              <a:t>the RSS jobs need to be able to be searched by Country &amp; Location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674" y="929640"/>
            <a:ext cx="11363326" cy="5928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584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9300" y="544576"/>
            <a:ext cx="11442700" cy="1499616"/>
          </a:xfrm>
        </p:spPr>
        <p:txBody>
          <a:bodyPr>
            <a:normAutofit/>
          </a:bodyPr>
          <a:lstStyle/>
          <a:p>
            <a:r>
              <a:rPr lang="en-US" sz="2800" dirty="0" smtClean="0"/>
              <a:t>8 Customize </a:t>
            </a:r>
            <a:r>
              <a:rPr lang="en-US" sz="2800" dirty="0"/>
              <a:t>feeds - In the industry, skill, interest &amp; country - once the user selects anything in the boxes, when they go to other tab without saving, alert to be shown - WOULD YOU LIKE TO SAVE YOUR PREFERENCES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3068321" y="2044192"/>
            <a:ext cx="5013960" cy="1036320"/>
          </a:xfrm>
        </p:spPr>
        <p:txBody>
          <a:bodyPr/>
          <a:lstStyle/>
          <a:p>
            <a:r>
              <a:rPr lang="en-US" dirty="0" smtClean="0"/>
              <a:t>Would you like to save your preferences</a:t>
            </a:r>
          </a:p>
          <a:p>
            <a:r>
              <a:rPr lang="en-US" dirty="0" smtClean="0"/>
              <a:t>Save          Cancel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49300" y="3080512"/>
            <a:ext cx="4871013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huntable.co.uk/CustomizeJobsSalary.aspx</a:t>
            </a:r>
            <a:endParaRPr lang="en-US" dirty="0" smtClean="0"/>
          </a:p>
          <a:p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huntable.co.uk/CustomizeJobsIndustry.aspx</a:t>
            </a:r>
            <a:endParaRPr lang="en-US" dirty="0" smtClean="0"/>
          </a:p>
          <a:p>
            <a:r>
              <a:rPr lang="en-US" dirty="0">
                <a:hlinkClick r:id="rId4"/>
              </a:rPr>
              <a:t>http://</a:t>
            </a:r>
            <a:r>
              <a:rPr lang="en-US" dirty="0" smtClean="0">
                <a:hlinkClick r:id="rId4"/>
              </a:rPr>
              <a:t>huntable.co.uk/CustomizeJobsSkill.aspx</a:t>
            </a:r>
            <a:endParaRPr lang="en-US" dirty="0" smtClean="0"/>
          </a:p>
          <a:p>
            <a:r>
              <a:rPr lang="en-US" dirty="0">
                <a:hlinkClick r:id="rId5"/>
              </a:rPr>
              <a:t>http://</a:t>
            </a:r>
            <a:r>
              <a:rPr lang="en-US" dirty="0" smtClean="0">
                <a:hlinkClick r:id="rId5"/>
              </a:rPr>
              <a:t>huntable.co.uk/CustomizeJobsJobType.aspx</a:t>
            </a:r>
            <a:endParaRPr lang="en-US" dirty="0" smtClean="0"/>
          </a:p>
          <a:p>
            <a:r>
              <a:rPr lang="en-US" dirty="0">
                <a:hlinkClick r:id="rId6"/>
              </a:rPr>
              <a:t>http://</a:t>
            </a:r>
            <a:r>
              <a:rPr lang="en-US" dirty="0" smtClean="0">
                <a:hlinkClick r:id="rId6"/>
              </a:rPr>
              <a:t>huntable.co.uk/CustomizeJobsCountry.aspx</a:t>
            </a:r>
            <a:endParaRPr lang="en-US" dirty="0" smtClean="0"/>
          </a:p>
          <a:p>
            <a:r>
              <a:rPr lang="en-US" dirty="0">
                <a:hlinkClick r:id="rId7"/>
              </a:rPr>
              <a:t>http://</a:t>
            </a:r>
            <a:r>
              <a:rPr lang="en-US" dirty="0" smtClean="0">
                <a:hlinkClick r:id="rId7"/>
              </a:rPr>
              <a:t>huntable.co.uk/Customize-User.aspx</a:t>
            </a:r>
            <a:endParaRPr lang="en-US" dirty="0" smtClean="0"/>
          </a:p>
          <a:p>
            <a:r>
              <a:rPr lang="en-US" dirty="0">
                <a:hlinkClick r:id="rId8"/>
              </a:rPr>
              <a:t>http://</a:t>
            </a:r>
            <a:r>
              <a:rPr lang="en-US" dirty="0" smtClean="0">
                <a:hlinkClick r:id="rId8"/>
              </a:rPr>
              <a:t>huntable.co.uk/CustomizeFeedsIndustry.aspx</a:t>
            </a:r>
            <a:endParaRPr lang="en-US" dirty="0" smtClean="0"/>
          </a:p>
          <a:p>
            <a:r>
              <a:rPr lang="en-US" dirty="0">
                <a:hlinkClick r:id="rId9"/>
              </a:rPr>
              <a:t>http://</a:t>
            </a:r>
            <a:r>
              <a:rPr lang="en-US" dirty="0" smtClean="0">
                <a:hlinkClick r:id="rId9"/>
              </a:rPr>
              <a:t>huntable.co.uk/CustomizeFeedsSkill.aspx</a:t>
            </a:r>
            <a:endParaRPr lang="en-US" dirty="0" smtClean="0"/>
          </a:p>
          <a:p>
            <a:r>
              <a:rPr lang="en-US" dirty="0">
                <a:hlinkClick r:id="rId10"/>
              </a:rPr>
              <a:t>http://</a:t>
            </a:r>
            <a:r>
              <a:rPr lang="en-US" dirty="0" smtClean="0">
                <a:hlinkClick r:id="rId10"/>
              </a:rPr>
              <a:t>huntable.co.uk/CustomizeFeedsInterest.aspx</a:t>
            </a:r>
            <a:endParaRPr lang="en-US" dirty="0" smtClean="0"/>
          </a:p>
          <a:p>
            <a:r>
              <a:rPr lang="en-US" dirty="0">
                <a:hlinkClick r:id="rId11"/>
              </a:rPr>
              <a:t>http://</a:t>
            </a:r>
            <a:r>
              <a:rPr lang="en-US" dirty="0" smtClean="0">
                <a:hlinkClick r:id="rId11"/>
              </a:rPr>
              <a:t>huntable.co.uk/CustomizeFeedsCountry.aspx</a:t>
            </a:r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102605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77240"/>
          </a:xfrm>
        </p:spPr>
        <p:txBody>
          <a:bodyPr>
            <a:normAutofit/>
          </a:bodyPr>
          <a:lstStyle/>
          <a:p>
            <a:r>
              <a:rPr lang="en-US" sz="2800" dirty="0" smtClean="0"/>
              <a:t>9 Automatic </a:t>
            </a:r>
            <a:r>
              <a:rPr lang="en-US" sz="2800" dirty="0"/>
              <a:t>invoice to be created &amp; sent by email and available in my accounts after any purchase.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1. Email to be sent to the user </a:t>
            </a:r>
            <a:endParaRPr lang="en-US" dirty="0" smtClean="0"/>
          </a:p>
          <a:p>
            <a:r>
              <a:rPr lang="en-US" dirty="0"/>
              <a:t>2. Should be also able to see in their Account section.  </a:t>
            </a:r>
          </a:p>
        </p:txBody>
      </p:sp>
    </p:spTree>
    <p:extLst>
      <p:ext uri="{BB962C8B-B14F-4D97-AF65-F5344CB8AC3E}">
        <p14:creationId xmlns:p14="http://schemas.microsoft.com/office/powerpoint/2010/main" val="3880520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67640"/>
            <a:ext cx="12420600" cy="89916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10 Alert </a:t>
            </a:r>
            <a:r>
              <a:rPr lang="en-US" sz="3600" dirty="0"/>
              <a:t>bell notifications. All the Notification sent to the Alert bell.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0560" y="731519"/>
            <a:ext cx="9905999" cy="3397135"/>
          </a:xfrm>
        </p:spPr>
        <p:txBody>
          <a:bodyPr>
            <a:normAutofit/>
          </a:bodyPr>
          <a:lstStyle/>
          <a:p>
            <a:r>
              <a:rPr lang="en-US" dirty="0"/>
              <a:t>1. Clicking on the alert icon, will list all the notifications as a drop down menu.  </a:t>
            </a:r>
            <a:endParaRPr lang="en-US" dirty="0" smtClean="0"/>
          </a:p>
          <a:p>
            <a:r>
              <a:rPr lang="en-US" dirty="0"/>
              <a:t>2. Clicking on a individual notification, will open the feed in a separate page with, all the feeds in that feed. 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DESIGN WILL BE PROVIDED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3121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74700"/>
          </a:xfrm>
        </p:spPr>
        <p:txBody>
          <a:bodyPr>
            <a:normAutofit/>
          </a:bodyPr>
          <a:lstStyle/>
          <a:p>
            <a:r>
              <a:rPr lang="en-US" sz="2800" dirty="0" smtClean="0"/>
              <a:t>11 when </a:t>
            </a:r>
            <a:r>
              <a:rPr lang="en-US" sz="2800" dirty="0"/>
              <a:t>a user upgrades to PREMIUM membership - the user will need to be sent a email to confirm the upgrade.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9764" y="913245"/>
            <a:ext cx="9905999" cy="4023360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Email Template will be provided for this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This email has to be sent after the user has paid for the premium membership.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9448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403412"/>
          </a:xfrm>
        </p:spPr>
        <p:txBody>
          <a:bodyPr>
            <a:normAutofit fontScale="90000"/>
          </a:bodyPr>
          <a:lstStyle/>
          <a:p>
            <a:r>
              <a:rPr lang="en-US" sz="3200" dirty="0" smtClean="0"/>
              <a:t>12 When user changes the password we need to provide an email confirmation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341" y="403413"/>
            <a:ext cx="11770659" cy="6274478"/>
          </a:xfrm>
        </p:spPr>
        <p:txBody>
          <a:bodyPr>
            <a:normAutofit/>
          </a:bodyPr>
          <a:lstStyle/>
          <a:p>
            <a:r>
              <a:rPr lang="en-US" dirty="0"/>
              <a:t> </a:t>
            </a:r>
            <a:endParaRPr lang="en-US" dirty="0" smtClean="0"/>
          </a:p>
          <a:p>
            <a:r>
              <a:rPr lang="en-US" dirty="0" smtClean="0"/>
              <a:t>Just </a:t>
            </a:r>
            <a:r>
              <a:rPr lang="en-US" dirty="0"/>
              <a:t>send </a:t>
            </a:r>
            <a:r>
              <a:rPr lang="en-US" dirty="0" smtClean="0"/>
              <a:t>an </a:t>
            </a:r>
            <a:r>
              <a:rPr lang="en-US" dirty="0"/>
              <a:t>email with the new password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Dear "Name</a:t>
            </a:r>
            <a:r>
              <a:rPr lang="en-US" dirty="0" smtClean="0"/>
              <a:t>",</a:t>
            </a:r>
          </a:p>
          <a:p>
            <a: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You have just changed your password to login to Huntable</a:t>
            </a:r>
            <a:r>
              <a:rPr lang="en-US" dirty="0" smtClean="0"/>
              <a:t>,</a:t>
            </a:r>
          </a:p>
          <a:p>
            <a: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Your new password is : </a:t>
            </a:r>
            <a:r>
              <a:rPr lang="en-US" dirty="0" smtClean="0"/>
              <a:t>..........</a:t>
            </a:r>
          </a:p>
          <a:p>
            <a: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You can now login with your new password to login to Huntable</a:t>
            </a:r>
            <a:r>
              <a:rPr lang="en-US" dirty="0" smtClean="0"/>
              <a:t>.</a:t>
            </a:r>
          </a:p>
          <a:p>
            <a: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 smtClean="0"/>
              <a:t>Click here to confirm your new password</a:t>
            </a:r>
            <a:endParaRPr lang="en-US" dirty="0"/>
          </a:p>
          <a:p>
            <a: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 smtClean="0"/>
              <a:t>Sincerely,</a:t>
            </a:r>
          </a:p>
          <a:p>
            <a: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Huntable </a:t>
            </a:r>
            <a:r>
              <a:rPr lang="en-US" dirty="0" smtClean="0"/>
              <a:t>team</a:t>
            </a:r>
          </a:p>
          <a:p>
            <a:r>
              <a:rPr lang="en-US" dirty="0" smtClean="0"/>
              <a:t>If it is not you who changed the password click here to reset.</a:t>
            </a:r>
          </a:p>
          <a:p>
            <a:r>
              <a:rPr lang="en-US" b="1" u="sng" dirty="0" smtClean="0"/>
              <a:t>Note: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u="sng" dirty="0" smtClean="0"/>
              <a:t>To change the password the user has to confirm by clicking this email.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u="sng" dirty="0" smtClean="0"/>
              <a:t>Only then the new password should be activated.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u="sng" dirty="0"/>
              <a:t>The new password – user should be able to login only with the new password</a:t>
            </a:r>
            <a:r>
              <a:rPr lang="en-US" b="1" u="sng" dirty="0" smtClean="0"/>
              <a:t>.</a:t>
            </a:r>
          </a:p>
          <a:p>
            <a:pPr marL="0" indent="0">
              <a:buNone/>
            </a:pPr>
            <a:endParaRPr lang="en-US" b="1" u="sng" dirty="0" smtClean="0"/>
          </a:p>
          <a:p>
            <a:pPr marL="457200" indent="-457200">
              <a:buFont typeface="+mj-lt"/>
              <a:buAutoNum type="arabicPeriod"/>
            </a:pPr>
            <a:endParaRPr lang="en-US" b="1" u="sng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7050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93376"/>
          </a:xfrm>
        </p:spPr>
        <p:txBody>
          <a:bodyPr>
            <a:noAutofit/>
          </a:bodyPr>
          <a:lstStyle/>
          <a:p>
            <a:r>
              <a:rPr lang="en-US" sz="3200" dirty="0" smtClean="0"/>
              <a:t>13 Changing </a:t>
            </a:r>
            <a:r>
              <a:rPr lang="en-US" sz="3200" dirty="0"/>
              <a:t>a email address - need to send a verification email to confirm to the new email address.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13011" y="1142999"/>
            <a:ext cx="9905999" cy="4731327"/>
          </a:xfrm>
        </p:spPr>
        <p:txBody>
          <a:bodyPr/>
          <a:lstStyle/>
          <a:p>
            <a:r>
              <a:rPr lang="en-US" dirty="0" smtClean="0"/>
              <a:t>VERIFICATION EMAIL FORMAT will be provided.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User gets a email about the email change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User has to verify in the new email address provided.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Upon verification in the new email address the old email should be deactivated or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The user should be able to login ONLY with new email address.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The password can remain the same(the user can change if they want to).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4239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157394"/>
            <a:ext cx="12192000" cy="914401"/>
          </a:xfrm>
        </p:spPr>
        <p:txBody>
          <a:bodyPr>
            <a:normAutofit fontScale="90000"/>
          </a:bodyPr>
          <a:lstStyle/>
          <a:p>
            <a:r>
              <a:rPr lang="en-US" sz="3600" dirty="0" smtClean="0"/>
              <a:t>14 If </a:t>
            </a:r>
            <a:r>
              <a:rPr lang="en-US" sz="3600" dirty="0"/>
              <a:t>a user haven't visited the site for 4 weeks or have a profile less than 70% </a:t>
            </a:r>
            <a:r>
              <a:rPr lang="en-US" sz="3600" dirty="0" smtClean="0"/>
              <a:t>profile </a:t>
            </a:r>
            <a:r>
              <a:rPr lang="en-US" sz="3600" dirty="0"/>
              <a:t>completeness, then we will send a reminder email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9526" y="1300511"/>
            <a:ext cx="10692983" cy="5051684"/>
          </a:xfrm>
        </p:spPr>
        <p:txBody>
          <a:bodyPr/>
          <a:lstStyle/>
          <a:p>
            <a:pPr mar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Need to update </a:t>
            </a:r>
            <a:endParaRPr lang="en-US" dirty="0" smtClean="0"/>
          </a:p>
          <a:p>
            <a:pPr mar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1. How many of his friends joined Huntable since then </a:t>
            </a:r>
            <a:endParaRPr lang="en-US" dirty="0" smtClean="0"/>
          </a:p>
          <a:p>
            <a:pPr mar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2. How many more users joined Huntable since then </a:t>
            </a:r>
            <a:endParaRPr lang="en-US" dirty="0" smtClean="0"/>
          </a:p>
          <a:p>
            <a:pPr mar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3. How many companies have joined Huntable since then </a:t>
            </a:r>
            <a:endParaRPr lang="en-US" dirty="0" smtClean="0"/>
          </a:p>
          <a:p>
            <a:pPr mar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4. How many jobs been posted since then </a:t>
            </a:r>
            <a:endParaRPr lang="en-US" dirty="0" smtClean="0"/>
          </a:p>
          <a:p>
            <a:pPr mar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Are you missing out on these </a:t>
            </a:r>
            <a:endParaRPr lang="en-US" dirty="0" smtClean="0"/>
          </a:p>
          <a:p>
            <a:pPr mar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Complete your </a:t>
            </a:r>
            <a:r>
              <a:rPr lang="en-US" dirty="0" smtClean="0"/>
              <a:t>profile </a:t>
            </a:r>
            <a:r>
              <a:rPr lang="en-US" dirty="0"/>
              <a:t>in one click. </a:t>
            </a:r>
            <a:endParaRPr lang="en-US" dirty="0" smtClean="0"/>
          </a:p>
          <a:p>
            <a:pPr mar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upload Facebook, LinkedIn or word or PDF doc of your profile</a:t>
            </a:r>
            <a:r>
              <a:rPr lang="en-US" dirty="0" smtClean="0"/>
              <a:t>.</a:t>
            </a:r>
          </a:p>
          <a:p>
            <a:pPr mar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0">
              <a:spcBef>
                <a:spcPts val="0"/>
              </a:spcBef>
              <a:spcAft>
                <a:spcPts val="0"/>
              </a:spcAft>
            </a:pPr>
            <a:r>
              <a:rPr lang="en-US" dirty="0" smtClean="0"/>
              <a:t>EMAIL TEMPLATE WILL BE PROVIDED.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5181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686487"/>
            <a:ext cx="1203063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hlinkClick r:id="rId3"/>
              </a:rPr>
              <a:t>URL FORMAT</a:t>
            </a:r>
          </a:p>
          <a:p>
            <a:r>
              <a:rPr lang="en-US" sz="2400" b="1" dirty="0" smtClean="0">
                <a:hlinkClick r:id="rId3"/>
              </a:rPr>
              <a:t>http</a:t>
            </a:r>
            <a:r>
              <a:rPr lang="en-US" sz="2400" b="1" dirty="0">
                <a:hlinkClick r:id="rId3"/>
              </a:rPr>
              <a:t>://</a:t>
            </a:r>
            <a:r>
              <a:rPr lang="en-US" sz="2400" b="1" dirty="0" smtClean="0">
                <a:hlinkClick r:id="rId3"/>
              </a:rPr>
              <a:t>www.huntable.co.uk/jobs/Jobtitle-companyname-location-salary-refnumber</a:t>
            </a:r>
            <a:endParaRPr lang="en-US" sz="2400" b="1" dirty="0" smtClean="0"/>
          </a:p>
          <a:p>
            <a:endParaRPr lang="en-US" sz="2400" b="1" dirty="0"/>
          </a:p>
          <a:p>
            <a:r>
              <a:rPr lang="en-US" sz="2400" b="1" dirty="0" err="1" smtClean="0"/>
              <a:t>Eg</a:t>
            </a:r>
            <a:r>
              <a:rPr lang="en-US" sz="2400" b="1" dirty="0" smtClean="0"/>
              <a:t> URL:</a:t>
            </a:r>
          </a:p>
          <a:p>
            <a:endParaRPr lang="en-US" sz="2400" b="1" dirty="0" smtClean="0"/>
          </a:p>
          <a:p>
            <a:r>
              <a:rPr lang="en-US" sz="2400" b="1" dirty="0"/>
              <a:t>actual </a:t>
            </a:r>
            <a:r>
              <a:rPr lang="en-US" sz="2400" b="1" dirty="0" smtClean="0"/>
              <a:t>job link in </a:t>
            </a:r>
            <a:r>
              <a:rPr lang="en-US" sz="2400" b="1" dirty="0" err="1" smtClean="0"/>
              <a:t>huntable</a:t>
            </a:r>
            <a:r>
              <a:rPr lang="en-US" sz="2400" b="1" dirty="0" smtClean="0"/>
              <a:t> </a:t>
            </a:r>
            <a:r>
              <a:rPr lang="en-US" sz="2400" b="1" dirty="0"/>
              <a:t>: </a:t>
            </a:r>
            <a:r>
              <a:rPr lang="en-US" sz="2400" b="1" dirty="0">
                <a:hlinkClick r:id="rId4"/>
              </a:rPr>
              <a:t>http://</a:t>
            </a:r>
            <a:r>
              <a:rPr lang="en-US" sz="2400" b="1" dirty="0" smtClean="0">
                <a:hlinkClick r:id="rId4"/>
              </a:rPr>
              <a:t>huntable.co.uk/JobView.aspx?JobId=188490</a:t>
            </a:r>
            <a:endParaRPr lang="en-US" sz="2400" b="1" dirty="0" smtClean="0"/>
          </a:p>
          <a:p>
            <a:endParaRPr lang="en-US" sz="2400" b="1" dirty="0" smtClean="0"/>
          </a:p>
          <a:p>
            <a:r>
              <a:rPr lang="en-US" sz="2400" b="1" dirty="0"/>
              <a:t>Expected url: </a:t>
            </a:r>
            <a:r>
              <a:rPr lang="en-US" sz="2400" b="1" dirty="0" smtClean="0">
                <a:hlinkClick r:id="rId5"/>
              </a:rPr>
              <a:t>https://huntable.co.uk/jobs/associate-software-engineer-IBM-Bangalure-rs360000-188490</a:t>
            </a:r>
            <a:endParaRPr lang="en-US" sz="2400" b="1" dirty="0" smtClean="0"/>
          </a:p>
          <a:p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934805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39843"/>
            <a:ext cx="12192000" cy="1244184"/>
          </a:xfrm>
        </p:spPr>
        <p:txBody>
          <a:bodyPr>
            <a:normAutofit/>
          </a:bodyPr>
          <a:lstStyle/>
          <a:p>
            <a:r>
              <a:rPr lang="en-US" sz="2800" dirty="0" smtClean="0"/>
              <a:t>15 When </a:t>
            </a:r>
            <a:r>
              <a:rPr lang="en-US" sz="2800" dirty="0"/>
              <a:t>you are viewing other users - clicking on their picture is taking to your picture upload page. This needs to just open the picture or zoom up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968500"/>
            <a:ext cx="3362325" cy="3327400"/>
          </a:xfrm>
        </p:spPr>
      </p:pic>
      <p:cxnSp>
        <p:nvCxnSpPr>
          <p:cNvPr id="6" name="Straight Arrow Connector 5"/>
          <p:cNvCxnSpPr/>
          <p:nvPr/>
        </p:nvCxnSpPr>
        <p:spPr>
          <a:xfrm>
            <a:off x="801180" y="3035300"/>
            <a:ext cx="5156200" cy="12700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416300" y="2708870"/>
            <a:ext cx="254108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On clicking this it should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 open a new pop-up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 with zoomed image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096000" y="886256"/>
            <a:ext cx="550855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huntable.co.uk/visualcv.aspx?UserId=462</a:t>
            </a:r>
            <a:endParaRPr lang="en-US" dirty="0" smtClean="0"/>
          </a:p>
          <a:p>
            <a:r>
              <a:rPr lang="en-US" dirty="0">
                <a:hlinkClick r:id="rId4"/>
              </a:rPr>
              <a:t>http://</a:t>
            </a:r>
            <a:r>
              <a:rPr lang="en-US" dirty="0" smtClean="0">
                <a:hlinkClick r:id="rId4"/>
              </a:rPr>
              <a:t>huntable.co.uk/viewuserprofile.aspx?UserId=462</a:t>
            </a:r>
            <a:endParaRPr lang="en-US" dirty="0" smtClean="0"/>
          </a:p>
          <a:p>
            <a:r>
              <a:rPr lang="en-US" dirty="0">
                <a:hlinkClick r:id="rId5"/>
              </a:rPr>
              <a:t>http://huntable.co.uk/VisualCvactivity.aspx?UserId=462</a:t>
            </a:r>
            <a:r>
              <a:rPr lang="en-US" dirty="0" smtClean="0">
                <a:hlinkClick r:id="rId5"/>
              </a:rPr>
              <a:t>#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SAMPLE DESIGN WILL BE PROVIDED.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0702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1600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16 Edit </a:t>
            </a:r>
            <a:r>
              <a:rPr lang="en-US" sz="3600" dirty="0"/>
              <a:t>profile - option to move the current experience to Past experience in the Current experience section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82700"/>
            <a:ext cx="9905999" cy="4023360"/>
          </a:xfrm>
        </p:spPr>
        <p:txBody>
          <a:bodyPr/>
          <a:lstStyle/>
          <a:p>
            <a:r>
              <a:rPr lang="en-US" dirty="0" smtClean="0"/>
              <a:t>While the user enters an experience in current and marks it as present then the present experience details should be moved to the experience past section.</a:t>
            </a:r>
          </a:p>
          <a:p>
            <a:endParaRPr lang="en-US" dirty="0"/>
          </a:p>
          <a:p>
            <a:r>
              <a:rPr lang="en-US" dirty="0" smtClean="0"/>
              <a:t>SAMPLE DESIGN WILL BE PROVIDED.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7458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65200"/>
          </a:xfrm>
        </p:spPr>
        <p:txBody>
          <a:bodyPr>
            <a:normAutofit fontScale="90000"/>
          </a:bodyPr>
          <a:lstStyle/>
          <a:p>
            <a:r>
              <a:rPr lang="en-US" sz="3600" dirty="0" smtClean="0"/>
              <a:t>17 Networking </a:t>
            </a:r>
            <a:r>
              <a:rPr lang="en-US" sz="3600" dirty="0"/>
              <a:t>feed - </a:t>
            </a:r>
            <a:r>
              <a:rPr lang="en-US" sz="3600" dirty="0" smtClean="0"/>
              <a:t>Hide </a:t>
            </a:r>
            <a:r>
              <a:rPr lang="en-US" sz="3600" dirty="0"/>
              <a:t>&amp; Delete a feed. A user should be able to delete his own feed, or hide others feed from showing on their feeds.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0900" y="965199"/>
            <a:ext cx="9905999" cy="5394657"/>
          </a:xfrm>
        </p:spPr>
        <p:txBody>
          <a:bodyPr>
            <a:normAutofit/>
          </a:bodyPr>
          <a:lstStyle/>
          <a:p>
            <a:r>
              <a:rPr lang="en-US" dirty="0" smtClean="0"/>
              <a:t>Scenarios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A user should be able to delete his own feeds.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A user can hide comments on his feeds made by others.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A comment made by the user on others feeds, he should be able to delete it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SAMPLE DESIGN WILL BE PROVIDED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Pages this should be done: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u="sng" dirty="0">
                <a:hlinkClick r:id="rId2"/>
              </a:rPr>
              <a:t>http://huntable.co.uk/HomePageAfterLoggingin.aspx</a:t>
            </a:r>
            <a:endParaRPr lang="en-US" u="sng" dirty="0">
              <a:solidFill>
                <a:srgbClr val="0000FF"/>
              </a:solidFill>
              <a:latin typeface="Calibri" panose="020F0502020204030204" pitchFamily="34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US" u="sng" dirty="0">
                <a:hlinkClick r:id="rId3"/>
              </a:rPr>
              <a:t>http://huntable.co.uk/visualcvactivity.aspx</a:t>
            </a:r>
            <a:endParaRPr lang="en-US" u="sng" dirty="0">
              <a:solidFill>
                <a:srgbClr val="0000FF"/>
              </a:solidFill>
              <a:latin typeface="Calibri" panose="020F0502020204030204" pitchFamily="34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US" u="sng" dirty="0">
                <a:hlinkClick r:id="rId4"/>
              </a:rPr>
              <a:t>http://huntable.co.uk/businessactivity.aspx</a:t>
            </a:r>
            <a:endParaRPr lang="en-US" u="sng" dirty="0">
              <a:solidFill>
                <a:srgbClr val="0000FF"/>
              </a:solidFill>
              <a:latin typeface="Calibri" panose="020F0502020204030204" pitchFamily="34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US" u="sng" dirty="0">
                <a:hlinkClick r:id="rId5"/>
              </a:rPr>
              <a:t>http://huntable.co.uk/employeeactivity.aspx</a:t>
            </a:r>
            <a:endParaRPr lang="en-US" u="sng" dirty="0">
              <a:solidFill>
                <a:srgbClr val="0000FF"/>
              </a:solidFill>
              <a:latin typeface="Calibri" panose="020F0502020204030204" pitchFamily="34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4958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25984"/>
            <a:ext cx="12192000" cy="989584"/>
          </a:xfrm>
        </p:spPr>
        <p:txBody>
          <a:bodyPr>
            <a:normAutofit fontScale="90000"/>
          </a:bodyPr>
          <a:lstStyle/>
          <a:p>
            <a:r>
              <a:rPr lang="en-US" sz="2800" dirty="0" smtClean="0"/>
              <a:t>18 Selecting </a:t>
            </a:r>
            <a:r>
              <a:rPr lang="en-US" sz="2800" dirty="0"/>
              <a:t>- Twitter, Google+, Facebook, LinkedIn - it is opening a pop up every time. WE should be using the Huntable APP, so the user gives permission only once and not every time they post a feed 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36600"/>
            <a:ext cx="12192000" cy="612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583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720072" cy="964184"/>
          </a:xfrm>
        </p:spPr>
        <p:txBody>
          <a:bodyPr/>
          <a:lstStyle/>
          <a:p>
            <a:r>
              <a:rPr lang="en-US" dirty="0" smtClean="0"/>
              <a:t>CONT…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0400"/>
            <a:ext cx="12192000" cy="619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164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720072" cy="964184"/>
          </a:xfrm>
        </p:spPr>
        <p:txBody>
          <a:bodyPr/>
          <a:lstStyle/>
          <a:p>
            <a:r>
              <a:rPr lang="en-US" dirty="0" smtClean="0"/>
              <a:t>CONT…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35584"/>
            <a:ext cx="12192000" cy="6122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634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720072" cy="964184"/>
          </a:xfrm>
        </p:spPr>
        <p:txBody>
          <a:bodyPr/>
          <a:lstStyle/>
          <a:p>
            <a:r>
              <a:rPr lang="en-US" dirty="0" smtClean="0"/>
              <a:t>CONT…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49300"/>
            <a:ext cx="12306300" cy="610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818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77800"/>
            <a:ext cx="12192000" cy="914400"/>
          </a:xfrm>
        </p:spPr>
        <p:txBody>
          <a:bodyPr>
            <a:normAutofit fontScale="90000"/>
          </a:bodyPr>
          <a:lstStyle/>
          <a:p>
            <a:r>
              <a:rPr lang="en-US" sz="3600" dirty="0" smtClean="0"/>
              <a:t>19 </a:t>
            </a:r>
            <a:r>
              <a:rPr lang="en-US" sz="3600" dirty="0"/>
              <a:t>Request endorsement to anyone - send request using their email address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49300" y="838200"/>
            <a:ext cx="9905999" cy="402336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DESIGN ISSUE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83042"/>
            <a:ext cx="3771900" cy="3800158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>
            <a:off x="2629980" y="3383121"/>
            <a:ext cx="3669220" cy="0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299200" y="2921456"/>
            <a:ext cx="174759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Insert a tab 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Endorsement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After Edit Profile</a:t>
            </a:r>
          </a:p>
        </p:txBody>
      </p:sp>
    </p:spTree>
    <p:extLst>
      <p:ext uri="{BB962C8B-B14F-4D97-AF65-F5344CB8AC3E}">
        <p14:creationId xmlns:p14="http://schemas.microsoft.com/office/powerpoint/2010/main" val="2335907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77800"/>
            <a:ext cx="12192000" cy="914400"/>
          </a:xfrm>
        </p:spPr>
        <p:txBody>
          <a:bodyPr>
            <a:normAutofit/>
          </a:bodyPr>
          <a:lstStyle/>
          <a:p>
            <a:r>
              <a:rPr lang="en-US" sz="3600" dirty="0"/>
              <a:t>CONT…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3164" y="0"/>
            <a:ext cx="6841836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571500"/>
            <a:ext cx="522316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b="1" dirty="0" smtClean="0">
                <a:solidFill>
                  <a:srgbClr val="FF0000"/>
                </a:solidFill>
              </a:rPr>
              <a:t>This page should be linked to the Endorsement Tab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 smtClean="0">
                <a:solidFill>
                  <a:srgbClr val="FF0000"/>
                </a:solidFill>
              </a:rPr>
              <a:t>In the choose tab the </a:t>
            </a:r>
            <a:r>
              <a:rPr lang="en-US" b="1" i="1" u="sng" dirty="0" smtClean="0"/>
              <a:t>companies</a:t>
            </a:r>
            <a:r>
              <a:rPr lang="en-US" b="1" dirty="0" smtClean="0">
                <a:solidFill>
                  <a:srgbClr val="FF0000"/>
                </a:solidFill>
              </a:rPr>
              <a:t> in user’s experience should be listed.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 smtClean="0">
                <a:solidFill>
                  <a:srgbClr val="FF0000"/>
                </a:solidFill>
              </a:rPr>
              <a:t>New URL for endorsement page</a:t>
            </a:r>
          </a:p>
          <a:p>
            <a:pPr marL="342900" indent="-342900">
              <a:buFont typeface="+mj-lt"/>
              <a:buAutoNum type="arabicPeriod"/>
            </a:pPr>
            <a:endParaRPr lang="en-US" b="1" dirty="0">
              <a:solidFill>
                <a:srgbClr val="FF0000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b="1" dirty="0" smtClean="0">
                <a:solidFill>
                  <a:srgbClr val="FF0000"/>
                </a:solidFill>
              </a:rPr>
              <a:t>Hide endorsements for companies and for recruiters</a:t>
            </a:r>
          </a:p>
          <a:p>
            <a:endParaRPr lang="en-US" b="1" dirty="0" smtClean="0">
              <a:solidFill>
                <a:srgbClr val="FF0000"/>
              </a:solidFill>
            </a:endParaRPr>
          </a:p>
          <a:p>
            <a:pPr marL="342900" indent="-342900">
              <a:buFont typeface="+mj-lt"/>
              <a:buAutoNum type="arabicPeriod"/>
            </a:pPr>
            <a:endParaRPr lang="en-US" b="1" dirty="0" smtClean="0">
              <a:solidFill>
                <a:srgbClr val="FF0000"/>
              </a:solidFill>
            </a:endParaRPr>
          </a:p>
          <a:p>
            <a:pPr marL="342900" indent="-342900">
              <a:buFont typeface="+mj-lt"/>
              <a:buAutoNum type="arabicPeriod"/>
            </a:pPr>
            <a:endParaRPr lang="en-US" b="1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2986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89000"/>
          </a:xfrm>
        </p:spPr>
        <p:txBody>
          <a:bodyPr>
            <a:normAutofit/>
          </a:bodyPr>
          <a:lstStyle/>
          <a:p>
            <a:r>
              <a:rPr lang="en-US" sz="2800" dirty="0" smtClean="0"/>
              <a:t>20 Add Block button next to profile picture of the user in</a:t>
            </a:r>
            <a:br>
              <a:rPr lang="en-US" sz="2800" dirty="0" smtClean="0"/>
            </a:br>
            <a:r>
              <a:rPr lang="en-US" sz="2800" dirty="0" smtClean="0"/>
              <a:t>Main menu </a:t>
            </a:r>
            <a:r>
              <a:rPr lang="en-US" sz="2800" dirty="0" smtClean="0">
                <a:sym typeface="Wingdings" panose="05000000000000000000" pitchFamily="2" charset="2"/>
              </a:rPr>
              <a:t> Accounts  profile  followers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4700" y="762000"/>
            <a:ext cx="11417300" cy="135429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400" dirty="0" smtClean="0"/>
              <a:t>Blocking, </a:t>
            </a:r>
            <a:r>
              <a:rPr lang="en-US" sz="2400" dirty="0"/>
              <a:t>will </a:t>
            </a:r>
            <a:r>
              <a:rPr lang="en-US" sz="2400" dirty="0" smtClean="0"/>
              <a:t>block </a:t>
            </a:r>
            <a:r>
              <a:rPr lang="en-US" sz="2400" dirty="0"/>
              <a:t>the user from viewing and sending any </a:t>
            </a:r>
            <a:r>
              <a:rPr lang="en-US" sz="2400" dirty="0" smtClean="0"/>
              <a:t>message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 smtClean="0"/>
              <a:t>Once user blocks his follower, the follower will not receive users feeds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38400"/>
            <a:ext cx="7296150" cy="4419600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H="1" flipV="1">
            <a:off x="4025898" y="4727451"/>
            <a:ext cx="5048249" cy="36630"/>
          </a:xfrm>
          <a:prstGeom prst="straightConnector1">
            <a:avLst/>
          </a:prstGeom>
          <a:ln w="31750" cmpd="sng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>
            <a:off x="1530349" y="4876485"/>
            <a:ext cx="7613650" cy="0"/>
          </a:xfrm>
          <a:prstGeom prst="straightConnector1">
            <a:avLst/>
          </a:prstGeom>
          <a:ln w="31750" cmpd="sng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 flipV="1">
            <a:off x="5968998" y="4611254"/>
            <a:ext cx="3105149" cy="116196"/>
          </a:xfrm>
          <a:prstGeom prst="straightConnector1">
            <a:avLst/>
          </a:prstGeom>
          <a:ln w="31750" cmpd="sng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1739322" y="4652874"/>
            <a:ext cx="7473948" cy="1323218"/>
          </a:xfrm>
          <a:prstGeom prst="straightConnector1">
            <a:avLst/>
          </a:prstGeom>
          <a:ln w="31750" cmpd="sng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>
            <a:off x="4127500" y="4771409"/>
            <a:ext cx="4946649" cy="1400791"/>
          </a:xfrm>
          <a:prstGeom prst="straightConnector1">
            <a:avLst/>
          </a:prstGeom>
          <a:ln w="31750" cmpd="sng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8079857" y="3304679"/>
            <a:ext cx="356020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huntable.co.uk/Followers.aspx</a:t>
            </a:r>
            <a:endParaRPr lang="en-US" dirty="0" smtClean="0"/>
          </a:p>
          <a:p>
            <a:r>
              <a:rPr lang="en-US" dirty="0" smtClean="0"/>
              <a:t>Change the block button to unblock</a:t>
            </a:r>
          </a:p>
          <a:p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0218" y="4550119"/>
            <a:ext cx="962025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843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7" y="0"/>
            <a:ext cx="9720072" cy="1499616"/>
          </a:xfrm>
        </p:spPr>
        <p:txBody>
          <a:bodyPr/>
          <a:lstStyle/>
          <a:p>
            <a:r>
              <a:rPr lang="en-US" dirty="0" smtClean="0"/>
              <a:t>URLs from different sites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995082"/>
            <a:ext cx="12192000" cy="5862918"/>
          </a:xfrm>
        </p:spPr>
        <p:txBody>
          <a:bodyPr/>
          <a:lstStyle/>
          <a:p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www.caterer.com/JobSeeking/Fine-Dining-Chef-De-Partie-Aylesbury-upto-18000-Plus-Tips-and-Live-I_job55888187</a:t>
            </a:r>
            <a:endParaRPr lang="en-US" dirty="0" smtClean="0"/>
          </a:p>
          <a:p>
            <a:r>
              <a:rPr lang="en-US" dirty="0">
                <a:hlinkClick r:id="rId3"/>
              </a:rPr>
              <a:t>http://www.shine.com/jobs/engineer-software/slk-software-services-private-limited/753768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r>
              <a:rPr lang="en-US" dirty="0">
                <a:hlinkClick r:id="rId4"/>
              </a:rPr>
              <a:t>http://hyderabad.timesjobs.com/job-detail/Human-Resource-IR-Training-Development-job-in-Universal-Jobs-Hyderabad-Secunderabad-jobid-Xl+8L0Bl40NzpSvf+uAgZw==-</a:t>
            </a:r>
            <a:r>
              <a:rPr lang="en-US" dirty="0" smtClean="0">
                <a:hlinkClick r:id="rId4"/>
              </a:rPr>
              <a:t>key-human%20resource-loc-198265</a:t>
            </a:r>
            <a:endParaRPr lang="en-US" dirty="0" smtClean="0"/>
          </a:p>
          <a:p>
            <a:r>
              <a:rPr lang="en-US" dirty="0">
                <a:hlinkClick r:id="rId5"/>
              </a:rPr>
              <a:t>http://jobsearch.naukri.com/job-listings-Quality-Analysts-Testers-manual-Testing--Allstate-Solutions-Private-Limited-Bengaluru-Bangalore-1-to-5-110313002449?xz=1_0_69&amp;xo=&amp;xp=2&amp;xid=136308390337003700&amp;qjt=&amp;qp=manual+testing&amp;id=&amp;f=-</a:t>
            </a:r>
            <a:r>
              <a:rPr lang="en-US" dirty="0" smtClean="0">
                <a:hlinkClick r:id="rId5"/>
              </a:rPr>
              <a:t>110313002449</a:t>
            </a:r>
            <a:endParaRPr lang="en-US" dirty="0" smtClean="0"/>
          </a:p>
          <a:p>
            <a:r>
              <a:rPr lang="en-US" dirty="0">
                <a:hlinkClick r:id="rId6"/>
              </a:rPr>
              <a:t>http://</a:t>
            </a:r>
            <a:r>
              <a:rPr lang="en-US" dirty="0" smtClean="0">
                <a:hlinkClick r:id="rId6"/>
              </a:rPr>
              <a:t>jobs.taaza.com/detail/1995858</a:t>
            </a:r>
            <a:endParaRPr lang="en-US" dirty="0" smtClean="0"/>
          </a:p>
          <a:p>
            <a:r>
              <a:rPr lang="en-US" dirty="0">
                <a:hlinkClick r:id="rId7"/>
              </a:rPr>
              <a:t>http://www.reed.co.uk/jobs/sous-chef-busy-hotel-thame-ox9-20kbenefits/22691210#/</a:t>
            </a:r>
            <a:r>
              <a:rPr lang="en-US" dirty="0" smtClean="0">
                <a:hlinkClick r:id="rId7"/>
              </a:rPr>
              <a:t>jobs/hospitality-catering/sous-chef/aylesbury</a:t>
            </a:r>
            <a:endParaRPr lang="en-US" dirty="0" smtClean="0"/>
          </a:p>
          <a:p>
            <a:r>
              <a:rPr lang="en-US" dirty="0">
                <a:hlinkClick r:id="rId8"/>
              </a:rPr>
              <a:t>http://www.totaljobs.com/JobSearch/JobDetails.aspx?JobId=56010743&amp;Keywords=&amp;</a:t>
            </a:r>
            <a:r>
              <a:rPr lang="en-US" dirty="0" smtClean="0">
                <a:hlinkClick r:id="rId8"/>
              </a:rPr>
              <a:t>Industry=3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4503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39700"/>
            <a:ext cx="12192000" cy="901700"/>
          </a:xfrm>
        </p:spPr>
        <p:txBody>
          <a:bodyPr>
            <a:noAutofit/>
          </a:bodyPr>
          <a:lstStyle/>
          <a:p>
            <a:r>
              <a:rPr lang="en-US" sz="3600" dirty="0" smtClean="0"/>
              <a:t>21 </a:t>
            </a:r>
            <a:r>
              <a:rPr lang="en-US" sz="3600" dirty="0"/>
              <a:t>After 20 days of job posting, email alert to be sent to the job poster about the status of the job. 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0" t="3056" r="2068" b="3056"/>
          <a:stretch/>
        </p:blipFill>
        <p:spPr>
          <a:xfrm>
            <a:off x="774699" y="901700"/>
            <a:ext cx="6070601" cy="59563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946900" y="901700"/>
            <a:ext cx="311405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FINAL EMAIL TEMPLATE </a:t>
            </a:r>
          </a:p>
          <a:p>
            <a:pPr algn="ctr"/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WILL BE PROVIDED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89919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9060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22 Skill</a:t>
            </a:r>
            <a:r>
              <a:rPr lang="en-US" sz="3600" dirty="0"/>
              <a:t>, Industry, Level - entered in the edit profile, to be displayed in both Text CV</a:t>
            </a:r>
            <a:r>
              <a:rPr lang="en-US" sz="3600" dirty="0" smtClean="0"/>
              <a:t> </a:t>
            </a:r>
            <a:r>
              <a:rPr lang="en-US" sz="3600" dirty="0"/>
              <a:t>&amp; Visual CV.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88555" y="990600"/>
            <a:ext cx="9905999" cy="4023360"/>
          </a:xfrm>
        </p:spPr>
        <p:txBody>
          <a:bodyPr/>
          <a:lstStyle/>
          <a:p>
            <a:r>
              <a:rPr lang="en-US" dirty="0" smtClean="0"/>
              <a:t>DESIGN WILL BE PROVIDED.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2895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9800"/>
          </a:xfrm>
        </p:spPr>
        <p:txBody>
          <a:bodyPr>
            <a:normAutofit fontScale="90000"/>
          </a:bodyPr>
          <a:lstStyle/>
          <a:p>
            <a:r>
              <a:rPr lang="en-US" sz="3600" dirty="0" smtClean="0"/>
              <a:t>23 </a:t>
            </a:r>
            <a:r>
              <a:rPr lang="en-US" sz="3600" dirty="0"/>
              <a:t>All the skill entered by the user to be able to be searchable in the people search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5111" y="825500"/>
            <a:ext cx="11376889" cy="603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417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04716"/>
            <a:ext cx="12192000" cy="859809"/>
          </a:xfrm>
        </p:spPr>
        <p:txBody>
          <a:bodyPr>
            <a:normAutofit fontScale="90000"/>
          </a:bodyPr>
          <a:lstStyle/>
          <a:p>
            <a:r>
              <a:rPr lang="en-US" sz="3600" dirty="0" smtClean="0"/>
              <a:t>24 POST </a:t>
            </a:r>
            <a:r>
              <a:rPr lang="en-US" sz="3600" dirty="0"/>
              <a:t>JOB AVAILABILITY - when added the picture, the added image to look similar to the one when we are adding pictures or </a:t>
            </a:r>
            <a:r>
              <a:rPr lang="en-US" sz="3600" dirty="0" smtClean="0"/>
              <a:t>videos</a:t>
            </a:r>
            <a:br>
              <a:rPr lang="en-US" sz="3600" dirty="0" smtClean="0"/>
            </a:br>
            <a:r>
              <a:rPr lang="en-US" sz="3600" dirty="0" smtClean="0"/>
              <a:t>DESIGN WILL BE PROVIDED</a:t>
            </a:r>
            <a:endParaRPr lang="en-US" sz="3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1610" r="15770"/>
          <a:stretch/>
        </p:blipFill>
        <p:spPr>
          <a:xfrm>
            <a:off x="0" y="1069242"/>
            <a:ext cx="4353637" cy="578875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706914" y="1069242"/>
            <a:ext cx="698011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We have a button Add Pictures in the job post page which on click is being navigated </a:t>
            </a:r>
            <a:r>
              <a:rPr lang="en-US" dirty="0" smtClean="0">
                <a:solidFill>
                  <a:srgbClr val="FF0000"/>
                </a:solidFill>
              </a:rPr>
              <a:t>to profile picture upload page that button should work as in the Main Menu </a:t>
            </a:r>
            <a:r>
              <a:rPr lang="en-US" dirty="0" smtClean="0">
                <a:solidFill>
                  <a:srgbClr val="FF0000"/>
                </a:solidFill>
                <a:sym typeface="Wingdings" panose="05000000000000000000" pitchFamily="2" charset="2"/>
              </a:rPr>
              <a:t> Accounts  Profile  My Pictures 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9014" y="1667225"/>
            <a:ext cx="1232848" cy="43006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6914" y="2202005"/>
            <a:ext cx="7485086" cy="4339989"/>
          </a:xfrm>
          <a:prstGeom prst="rect">
            <a:avLst/>
          </a:prstGeom>
        </p:spPr>
      </p:pic>
      <p:cxnSp>
        <p:nvCxnSpPr>
          <p:cNvPr id="14" name="Elbow Connector 13"/>
          <p:cNvCxnSpPr/>
          <p:nvPr/>
        </p:nvCxnSpPr>
        <p:spPr>
          <a:xfrm flipV="1">
            <a:off x="2743200" y="2688609"/>
            <a:ext cx="1963714" cy="1856095"/>
          </a:xfrm>
          <a:prstGeom prst="bentConnector3">
            <a:avLst>
              <a:gd name="adj1" fmla="val 50000"/>
            </a:avLst>
          </a:prstGeom>
          <a:ln w="444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1724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3723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26 People </a:t>
            </a:r>
            <a:r>
              <a:rPr lang="en-US" dirty="0"/>
              <a:t>you may follow - The mutual followers of your following  should be displayed </a:t>
            </a:r>
          </a:p>
        </p:txBody>
      </p:sp>
      <p:graphicFrame>
        <p:nvGraphicFramePr>
          <p:cNvPr id="19" name="Content Placeholder 1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86523193"/>
              </p:ext>
            </p:extLst>
          </p:nvPr>
        </p:nvGraphicFramePr>
        <p:xfrm>
          <a:off x="-358823" y="1037230"/>
          <a:ext cx="6877903" cy="30707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21" name="Straight Connector 20"/>
          <p:cNvCxnSpPr/>
          <p:nvPr/>
        </p:nvCxnSpPr>
        <p:spPr>
          <a:xfrm flipH="1">
            <a:off x="2606723" y="3138985"/>
            <a:ext cx="219728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2606723" y="3138985"/>
            <a:ext cx="1" cy="4435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5950425" y="1272780"/>
            <a:ext cx="62415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The mutual follower of X and Y : B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Should be suggested as people you 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May follow to AA 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950424" y="2416833"/>
            <a:ext cx="624157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Pages to be </a:t>
            </a:r>
            <a:r>
              <a:rPr lang="en-US" dirty="0" err="1" smtClean="0"/>
              <a:t>displyed</a:t>
            </a:r>
            <a:r>
              <a:rPr lang="en-US" dirty="0" smtClean="0"/>
              <a:t> in:</a:t>
            </a:r>
          </a:p>
          <a:p>
            <a:r>
              <a:rPr lang="en-US" dirty="0">
                <a:hlinkClick r:id="rId7"/>
              </a:rPr>
              <a:t>http://</a:t>
            </a:r>
            <a:r>
              <a:rPr lang="en-US" dirty="0" smtClean="0">
                <a:hlinkClick r:id="rId7"/>
              </a:rPr>
              <a:t>huntable.co.uk/HomePageAfterLoggingin.aspx</a:t>
            </a:r>
            <a:endParaRPr lang="en-US" dirty="0" smtClean="0"/>
          </a:p>
          <a:p>
            <a:r>
              <a:rPr lang="en-US" dirty="0">
                <a:hlinkClick r:id="rId8"/>
              </a:rPr>
              <a:t>http://</a:t>
            </a:r>
            <a:r>
              <a:rPr lang="en-US" dirty="0" smtClean="0">
                <a:hlinkClick r:id="rId8"/>
              </a:rPr>
              <a:t>huntable.co.uk/InviteFriends.aspx</a:t>
            </a:r>
            <a:endParaRPr lang="en-US" dirty="0" smtClean="0"/>
          </a:p>
          <a:p>
            <a:r>
              <a:rPr lang="en-US" dirty="0" smtClean="0"/>
              <a:t>(Find followers) if company or recruiters login in</a:t>
            </a:r>
          </a:p>
          <a:p>
            <a:r>
              <a:rPr lang="en-US" dirty="0">
                <a:hlinkClick r:id="rId9"/>
              </a:rPr>
              <a:t>http://</a:t>
            </a:r>
            <a:r>
              <a:rPr lang="en-US" dirty="0" smtClean="0">
                <a:hlinkClick r:id="rId9"/>
              </a:rPr>
              <a:t>huntable.co.uk/Customize-User.aspx</a:t>
            </a:r>
            <a:endParaRPr lang="en-US" dirty="0" smtClean="0"/>
          </a:p>
          <a:p>
            <a:r>
              <a:rPr lang="en-US" dirty="0">
                <a:hlinkClick r:id="rId10"/>
              </a:rPr>
              <a:t>http://</a:t>
            </a:r>
            <a:r>
              <a:rPr lang="en-US" dirty="0" smtClean="0">
                <a:hlinkClick r:id="rId10"/>
              </a:rPr>
              <a:t>huntable.co.uk/Followers.aspx/</a:t>
            </a:r>
            <a:endParaRPr lang="en-US" dirty="0" smtClean="0"/>
          </a:p>
          <a:p>
            <a:r>
              <a:rPr lang="en-US" dirty="0">
                <a:hlinkClick r:id="rId11"/>
              </a:rPr>
              <a:t>http://</a:t>
            </a:r>
            <a:r>
              <a:rPr lang="en-US" dirty="0" smtClean="0">
                <a:hlinkClick r:id="rId11"/>
              </a:rPr>
              <a:t>huntable.co.uk/Following.aspx/</a:t>
            </a:r>
            <a:endParaRPr lang="en-US" dirty="0" smtClean="0"/>
          </a:p>
          <a:p>
            <a:r>
              <a:rPr lang="en-US" dirty="0">
                <a:hlinkClick r:id="rId12"/>
              </a:rPr>
              <a:t>http://</a:t>
            </a:r>
            <a:r>
              <a:rPr lang="en-US" dirty="0" smtClean="0">
                <a:hlinkClick r:id="rId12"/>
              </a:rPr>
              <a:t>huntable.co.uk/InvitationsReport.aspx</a:t>
            </a:r>
            <a:endParaRPr lang="en-US" dirty="0" smtClean="0"/>
          </a:p>
          <a:p>
            <a:r>
              <a:rPr lang="en-US" dirty="0">
                <a:hlinkClick r:id="rId13"/>
              </a:rPr>
              <a:t>http://</a:t>
            </a:r>
            <a:r>
              <a:rPr lang="en-US" dirty="0" smtClean="0">
                <a:hlinkClick r:id="rId13"/>
              </a:rPr>
              <a:t>huntable.co.uk/InvitationsOverview.aspx</a:t>
            </a:r>
            <a:r>
              <a:rPr lang="en-US" dirty="0" smtClean="0"/>
              <a:t> same as that of invitation report on the right hand side of the sheet</a:t>
            </a:r>
            <a:endParaRPr lang="en-US" dirty="0"/>
          </a:p>
          <a:p>
            <a:r>
              <a:rPr lang="en-US" dirty="0" smtClean="0"/>
              <a:t>DESIGN WILL </a:t>
            </a:r>
            <a:r>
              <a:rPr lang="en-US" smtClean="0"/>
              <a:t>BE PROVIDED.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264941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0"/>
            <a:ext cx="12192001" cy="614149"/>
          </a:xfrm>
        </p:spPr>
        <p:txBody>
          <a:bodyPr>
            <a:normAutofit/>
          </a:bodyPr>
          <a:lstStyle/>
          <a:p>
            <a:r>
              <a:rPr lang="en-US" sz="3600" dirty="0" smtClean="0"/>
              <a:t>27 </a:t>
            </a:r>
            <a:r>
              <a:rPr lang="en-US" sz="3600" dirty="0"/>
              <a:t>In the home page before login </a:t>
            </a:r>
            <a:r>
              <a:rPr lang="en-US" sz="3600" dirty="0" smtClean="0"/>
              <a:t>we should be able to search a company 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4133" y="766688"/>
            <a:ext cx="9905999" cy="5985803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Any visitor can search any companies registered in Huntable fro home page.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A non-registered user can not do the following:</a:t>
            </a:r>
          </a:p>
          <a:p>
            <a:pPr marL="519811" lvl="1" indent="-342900">
              <a:buFont typeface="+mj-lt"/>
              <a:buAutoNum type="arabicPeriod"/>
            </a:pPr>
            <a:r>
              <a:rPr lang="en-US" dirty="0" smtClean="0"/>
              <a:t>Follow the company</a:t>
            </a:r>
          </a:p>
          <a:p>
            <a:pPr marL="519811" lvl="1" indent="-342900">
              <a:buFont typeface="+mj-lt"/>
              <a:buAutoNum type="arabicPeriod"/>
            </a:pPr>
            <a:r>
              <a:rPr lang="en-US" dirty="0" smtClean="0"/>
              <a:t>Send message to the company</a:t>
            </a:r>
          </a:p>
          <a:p>
            <a:pPr marL="519811" lvl="1" indent="-342900">
              <a:buFont typeface="+mj-lt"/>
              <a:buAutoNum type="arabicPeriod"/>
            </a:pPr>
            <a:r>
              <a:rPr lang="en-US" dirty="0" smtClean="0"/>
              <a:t>Follow employees of the company</a:t>
            </a:r>
          </a:p>
          <a:p>
            <a:pPr marL="519811" lvl="1" indent="-342900">
              <a:buFont typeface="+mj-lt"/>
              <a:buAutoNum type="arabicPeriod"/>
            </a:pPr>
            <a:r>
              <a:rPr lang="en-US" dirty="0" smtClean="0"/>
              <a:t>Can’t like or comment on the feeds-Employee activities and business activities/ Products and services/ Pictures/ Articles</a:t>
            </a:r>
          </a:p>
          <a:p>
            <a:pPr marL="519811" lvl="1" indent="-342900">
              <a:buFont typeface="+mj-lt"/>
              <a:buAutoNum type="arabicPeriod"/>
            </a:pPr>
            <a:r>
              <a:rPr lang="en-US" dirty="0" smtClean="0"/>
              <a:t>Can’t apply for a job from the careers page</a:t>
            </a:r>
          </a:p>
          <a:p>
            <a:pPr marL="519811" lvl="1" indent="-342900">
              <a:buFont typeface="+mj-lt"/>
              <a:buAutoNum type="arabicPeriod"/>
            </a:pPr>
            <a:r>
              <a:rPr lang="en-US" dirty="0" smtClean="0"/>
              <a:t>Can’t chat as well.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If non-registered user performs above operation this message “You are not logged in. Please login.” should be provided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DESIGN WILL BE PROVIDED</a:t>
            </a:r>
          </a:p>
          <a:p>
            <a:pPr marL="0" indent="0">
              <a:buNone/>
            </a:pPr>
            <a:endParaRPr lang="en-US" dirty="0" smtClean="0"/>
          </a:p>
          <a:p>
            <a:pPr marL="342900" indent="-342900">
              <a:buFont typeface="+mj-lt"/>
              <a:buAutoNum type="arabicPeriod"/>
            </a:pPr>
            <a:endParaRPr lang="en-US" dirty="0" smtClean="0"/>
          </a:p>
          <a:p>
            <a:pPr marL="519811" lvl="1" indent="-342900">
              <a:buFont typeface="+mj-lt"/>
              <a:buAutoNum type="arabicPeriod"/>
            </a:pPr>
            <a:endParaRPr lang="en-US" dirty="0" smtClean="0"/>
          </a:p>
          <a:p>
            <a:pPr marL="519811" lvl="1" indent="-342900">
              <a:buFont typeface="+mj-lt"/>
              <a:buAutoNum type="arabicPeriod"/>
            </a:pPr>
            <a:endParaRPr lang="en-US" dirty="0" smtClean="0"/>
          </a:p>
          <a:p>
            <a:pPr marL="519811" lvl="1" indent="-342900">
              <a:buFont typeface="+mj-lt"/>
              <a:buAutoNum type="arabicPeriod"/>
            </a:pP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293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36477"/>
            <a:ext cx="12192000" cy="39578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28 When </a:t>
            </a:r>
            <a:r>
              <a:rPr lang="en-US" dirty="0"/>
              <a:t>company is sending </a:t>
            </a:r>
            <a:r>
              <a:rPr lang="en-US" dirty="0" smtClean="0"/>
              <a:t>an invitation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9836" y="784745"/>
            <a:ext cx="9905999" cy="6571397"/>
          </a:xfrm>
        </p:spPr>
        <p:txBody>
          <a:bodyPr>
            <a:normAutofit/>
          </a:bodyPr>
          <a:lstStyle/>
          <a:p>
            <a:r>
              <a:rPr lang="en-US" dirty="0" smtClean="0"/>
              <a:t>While sending an invitation we should send it as “Follow </a:t>
            </a:r>
            <a:r>
              <a:rPr lang="en-US" dirty="0"/>
              <a:t>C</a:t>
            </a:r>
            <a:r>
              <a:rPr lang="en-US" dirty="0" smtClean="0"/>
              <a:t>ompany” not as “Join Huntable”</a:t>
            </a:r>
          </a:p>
          <a:p>
            <a:r>
              <a:rPr lang="en-US" dirty="0" smtClean="0"/>
              <a:t>EMAIL TEMPLATE WILL BE PROVIDED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Clicking on the email - </a:t>
            </a:r>
            <a:r>
              <a:rPr lang="en-US" dirty="0"/>
              <a:t>F</a:t>
            </a:r>
            <a:r>
              <a:rPr lang="en-US" dirty="0" smtClean="0"/>
              <a:t>ollow company should be redirected to the company home page(so the user can follow the company)  </a:t>
            </a:r>
            <a:endParaRPr lang="en-US" dirty="0"/>
          </a:p>
          <a:p>
            <a:r>
              <a:rPr lang="en-US" dirty="0" smtClean="0"/>
              <a:t>Find Followers</a:t>
            </a:r>
          </a:p>
          <a:p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huntable.co.uk/InviteFriends.aspx</a:t>
            </a:r>
            <a:endParaRPr lang="en-US" dirty="0" smtClean="0"/>
          </a:p>
          <a:p>
            <a:r>
              <a:rPr lang="en-US" dirty="0" smtClean="0"/>
              <a:t>Invitations can be sent by company through: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E</a:t>
            </a:r>
            <a:r>
              <a:rPr lang="en-US" dirty="0" smtClean="0"/>
              <a:t>mail invitation(Hotmail </a:t>
            </a:r>
            <a:r>
              <a:rPr lang="en-US" dirty="0"/>
              <a:t>- Yahoo - </a:t>
            </a:r>
            <a:r>
              <a:rPr lang="en-US" dirty="0" smtClean="0"/>
              <a:t>Gmail),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Facebook</a:t>
            </a:r>
            <a:r>
              <a:rPr lang="en-US" dirty="0"/>
              <a:t>, </a:t>
            </a:r>
            <a:endParaRPr lang="en-US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Twitter </a:t>
            </a:r>
            <a:r>
              <a:rPr lang="en-US" dirty="0"/>
              <a:t>and </a:t>
            </a:r>
            <a:endParaRPr lang="en-US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LinkedIn</a:t>
            </a:r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9369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18866"/>
          </a:xfrm>
        </p:spPr>
        <p:txBody>
          <a:bodyPr>
            <a:normAutofit fontScale="90000"/>
          </a:bodyPr>
          <a:lstStyle/>
          <a:p>
            <a:r>
              <a:rPr lang="en-US" sz="3200" dirty="0" smtClean="0"/>
              <a:t>29 Find </a:t>
            </a:r>
            <a:r>
              <a:rPr lang="en-US" sz="3200" dirty="0"/>
              <a:t>friends option for </a:t>
            </a:r>
            <a:r>
              <a:rPr lang="en-US" sz="3200" dirty="0" smtClean="0"/>
              <a:t>company </a:t>
            </a:r>
            <a:r>
              <a:rPr lang="en-US" sz="3200" dirty="0"/>
              <a:t>login should be changed to the find followers</a:t>
            </a:r>
            <a:r>
              <a:rPr lang="en-US" sz="3200" dirty="0" smtClean="0"/>
              <a:t>.</a:t>
            </a:r>
            <a:br>
              <a:rPr lang="en-US" sz="3200" dirty="0" smtClean="0"/>
            </a:br>
            <a:r>
              <a:rPr lang="en-US" sz="3200" dirty="0" smtClean="0"/>
              <a:t>30 Find </a:t>
            </a:r>
            <a:r>
              <a:rPr lang="en-US" sz="3200" dirty="0"/>
              <a:t>friends option for </a:t>
            </a:r>
            <a:r>
              <a:rPr lang="en-US" sz="3200" dirty="0" smtClean="0"/>
              <a:t>RECRUITERS </a:t>
            </a:r>
            <a:r>
              <a:rPr lang="en-US" sz="3200" dirty="0"/>
              <a:t>login should be changed to the find followers</a:t>
            </a:r>
            <a:r>
              <a:rPr lang="en-US" sz="3200" dirty="0" smtClean="0"/>
              <a:t>.</a:t>
            </a:r>
            <a:endParaRPr lang="en-US" sz="32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330" y="818866"/>
            <a:ext cx="11324669" cy="6039134"/>
          </a:xfrm>
        </p:spPr>
      </p:pic>
      <p:sp>
        <p:nvSpPr>
          <p:cNvPr id="5" name="Rectangle 4"/>
          <p:cNvSpPr/>
          <p:nvPr/>
        </p:nvSpPr>
        <p:spPr>
          <a:xfrm>
            <a:off x="5440907" y="818866"/>
            <a:ext cx="1310186" cy="641444"/>
          </a:xfrm>
          <a:prstGeom prst="rect">
            <a:avLst/>
          </a:prstGeom>
          <a:noFill/>
          <a:ln w="69850" cmpd="sng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022166" y="3333045"/>
            <a:ext cx="36833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DESIGN WILL BE PROVIDED</a:t>
            </a:r>
            <a:endParaRPr lang="en-US" sz="2400" b="1" u="sng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31149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6005"/>
            <a:ext cx="12192000" cy="614149"/>
          </a:xfrm>
        </p:spPr>
        <p:txBody>
          <a:bodyPr>
            <a:normAutofit fontScale="90000"/>
          </a:bodyPr>
          <a:lstStyle/>
          <a:p>
            <a:r>
              <a:rPr lang="en-US" sz="3600" dirty="0" smtClean="0"/>
              <a:t>31 </a:t>
            </a:r>
            <a:r>
              <a:rPr lang="en-US" sz="3600" dirty="0"/>
              <a:t>By Default 3 comments should be visible for a </a:t>
            </a:r>
            <a:r>
              <a:rPr lang="en-US" sz="3600" dirty="0" smtClean="0"/>
              <a:t>feed &amp; give </a:t>
            </a:r>
            <a:r>
              <a:rPr lang="en-US" sz="3600" dirty="0"/>
              <a:t>a link for </a:t>
            </a:r>
            <a:r>
              <a:rPr lang="en-US" sz="3600" dirty="0" smtClean="0"/>
              <a:t>the rest as “show more”</a:t>
            </a:r>
            <a:endParaRPr lang="en-US" sz="36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815926"/>
            <a:ext cx="4299045" cy="6042074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0182" y="423081"/>
            <a:ext cx="3914775" cy="4114800"/>
          </a:xfrm>
          <a:prstGeom prst="rect">
            <a:avLst/>
          </a:prstGeom>
        </p:spPr>
      </p:pic>
      <p:cxnSp>
        <p:nvCxnSpPr>
          <p:cNvPr id="6" name="Straight Arrow Connector 5"/>
          <p:cNvCxnSpPr>
            <a:endCxn id="5" idx="1"/>
          </p:cNvCxnSpPr>
          <p:nvPr/>
        </p:nvCxnSpPr>
        <p:spPr>
          <a:xfrm flipV="1">
            <a:off x="2975212" y="2480481"/>
            <a:ext cx="1954970" cy="104063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821373" y="4643283"/>
            <a:ext cx="837062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By default last three “3” comments should be visible to the user and add an option to show more comments when clicked on show more. 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On clicking view more all the rest of the comments should be made visible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User:</a:t>
            </a:r>
          </a:p>
          <a:p>
            <a:r>
              <a:rPr lang="en-US" b="1" dirty="0">
                <a:solidFill>
                  <a:srgbClr val="FF0000"/>
                </a:solidFill>
                <a:hlinkClick r:id="rId4"/>
              </a:rPr>
              <a:t>http://</a:t>
            </a:r>
            <a:r>
              <a:rPr lang="en-US" b="1" dirty="0" smtClean="0">
                <a:solidFill>
                  <a:srgbClr val="FF0000"/>
                </a:solidFill>
                <a:hlinkClick r:id="rId4"/>
              </a:rPr>
              <a:t>huntable.co.uk/HomePageAfterLoggingIn.aspx</a:t>
            </a:r>
            <a:endParaRPr lang="en-US" b="1" dirty="0" smtClean="0">
              <a:solidFill>
                <a:srgbClr val="FF0000"/>
              </a:solidFill>
            </a:endParaRPr>
          </a:p>
          <a:p>
            <a:r>
              <a:rPr lang="en-US" b="1" dirty="0">
                <a:solidFill>
                  <a:srgbClr val="FF0000"/>
                </a:solidFill>
                <a:hlinkClick r:id="rId5"/>
              </a:rPr>
              <a:t>http://</a:t>
            </a:r>
            <a:r>
              <a:rPr lang="en-US" b="1" dirty="0" smtClean="0">
                <a:solidFill>
                  <a:srgbClr val="FF0000"/>
                </a:solidFill>
                <a:hlinkClick r:id="rId5"/>
              </a:rPr>
              <a:t>huntable.co.uk/visualcvactivity.aspx</a:t>
            </a:r>
            <a:endParaRPr lang="en-US" b="1" dirty="0" smtClean="0">
              <a:solidFill>
                <a:srgbClr val="FF0000"/>
              </a:solidFill>
            </a:endParaRPr>
          </a:p>
          <a:p>
            <a:r>
              <a:rPr lang="en-US" b="1" dirty="0">
                <a:solidFill>
                  <a:srgbClr val="FF0000"/>
                </a:solidFill>
                <a:hlinkClick r:id="rId6"/>
              </a:rPr>
              <a:t>http://</a:t>
            </a:r>
            <a:r>
              <a:rPr lang="en-US" b="1" dirty="0" smtClean="0">
                <a:solidFill>
                  <a:srgbClr val="FF0000"/>
                </a:solidFill>
                <a:hlinkClick r:id="rId6"/>
              </a:rPr>
              <a:t>huntable.co.uk/businessactivity.aspx</a:t>
            </a:r>
            <a:endParaRPr lang="en-US" b="1" dirty="0" smtClean="0">
              <a:solidFill>
                <a:srgbClr val="FF0000"/>
              </a:solidFill>
            </a:endParaRPr>
          </a:p>
          <a:p>
            <a:r>
              <a:rPr lang="en-US" b="1" dirty="0">
                <a:solidFill>
                  <a:srgbClr val="FF0000"/>
                </a:solidFill>
                <a:hlinkClick r:id="rId7"/>
              </a:rPr>
              <a:t>http://</a:t>
            </a:r>
            <a:r>
              <a:rPr lang="en-US" b="1" dirty="0" smtClean="0">
                <a:solidFill>
                  <a:srgbClr val="FF0000"/>
                </a:solidFill>
                <a:hlinkClick r:id="rId7"/>
              </a:rPr>
              <a:t>huntable.co.uk/employeeactivity.aspx</a:t>
            </a:r>
            <a:endParaRPr lang="en-US" b="1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3794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4068"/>
            <a:ext cx="12000931" cy="1499616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EMAIL ALERT: WHEN A JOB IS POSTED AND IT MATCHES THE USERS CUSTOMIZED VALUES an email should be sent to the user ABOUT THE JOB DETAILS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EMAIL TEMPLATE WILL BE PROVIDED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68003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5763" y="667103"/>
            <a:ext cx="3056553" cy="1499616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Example For the listed URLs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4896" y="1"/>
            <a:ext cx="8507104" cy="8188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xdr="http://schemas.openxmlformats.org/drawingml/2006/spreadsheetDrawing" xmlns:a14="http://schemas.microsoft.com/office/drawing/2010/main" xmlns="" xmlns:lc="http://schemas.openxmlformats.org/drawingml/2006/lockedCanvas">
                <a:solidFill>
                  <a:srgbClr xmlns:mc="http://schemas.openxmlformats.org/markup-compatibility/2006" val="000000" mc:Ignorable="a14" a14:legacySpreadsheetColorIndex="64"/>
                </a:solidFill>
              </a14:hiddenFill>
            </a:ext>
            <a:ext uri="{91240B29-F687-4f45-9708-019B960494DF}">
              <a14:hiddenLine xmlns:xdr="http://schemas.openxmlformats.org/drawingml/2006/spreadsheetDrawing" xmlns:a14="http://schemas.microsoft.com/office/drawing/2010/main" xmlns="" xmlns:lc="http://schemas.openxmlformats.org/drawingml/2006/lockedCanvas" w="1">
                <a:solidFill>
                  <a:srgbClr val="FFFFFF"/>
                </a:solidFill>
                <a:miter lim="800000"/>
                <a:headEnd/>
                <a:tailEnd type="none" w="med" len="med"/>
              </a14:hiddenLine>
            </a:ext>
            <a:ext uri="{AF507438-7753-43e0-B8FC-AC1667EBCBE1}">
              <a14:hiddenEffects xmlns:xdr="http://schemas.openxmlformats.org/drawingml/2006/spreadsheetDrawing" xmlns:a14="http://schemas.microsoft.com/office/drawing/2010/main" xmlns="" xmlns:lc="http://schemas.openxmlformats.org/drawingml/2006/lockedCanvas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67439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559558"/>
          </a:xfrm>
        </p:spPr>
        <p:txBody>
          <a:bodyPr>
            <a:normAutofit/>
          </a:bodyPr>
          <a:lstStyle/>
          <a:p>
            <a:r>
              <a:rPr lang="en-US" sz="3600" dirty="0" smtClean="0"/>
              <a:t>32 </a:t>
            </a:r>
            <a:r>
              <a:rPr lang="en-US" sz="3600" dirty="0"/>
              <a:t>Free user can start a </a:t>
            </a:r>
            <a:r>
              <a:rPr lang="en-US" sz="3600" dirty="0" smtClean="0"/>
              <a:t>company  </a:t>
            </a:r>
            <a:endParaRPr lang="en-US" sz="36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0582" y="805427"/>
            <a:ext cx="6796585" cy="5602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113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00501"/>
          </a:xfrm>
        </p:spPr>
        <p:txBody>
          <a:bodyPr>
            <a:normAutofit/>
          </a:bodyPr>
          <a:lstStyle/>
          <a:p>
            <a:r>
              <a:rPr lang="en-US" sz="4000" dirty="0" smtClean="0"/>
              <a:t>33 companies </a:t>
            </a:r>
            <a:r>
              <a:rPr lang="en-US" sz="4000" dirty="0"/>
              <a:t>s&amp; recruiters can - get a 10 job postings for </a:t>
            </a:r>
            <a:r>
              <a:rPr lang="en-US" sz="4000" dirty="0" smtClean="0"/>
              <a:t>FREE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0905" y="812042"/>
            <a:ext cx="9905999" cy="402336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In </a:t>
            </a:r>
            <a:r>
              <a:rPr lang="en-US" dirty="0"/>
              <a:t>the job posting page - add a tab - 10 FREE </a:t>
            </a:r>
            <a:r>
              <a:rPr lang="en-US" dirty="0" smtClean="0"/>
              <a:t>jobs.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A</a:t>
            </a:r>
            <a:r>
              <a:rPr lang="en-US" dirty="0" smtClean="0"/>
              <a:t>ctivated </a:t>
            </a:r>
            <a:r>
              <a:rPr lang="en-US" dirty="0"/>
              <a:t>only </a:t>
            </a:r>
            <a:r>
              <a:rPr lang="en-US" dirty="0" smtClean="0"/>
              <a:t>once </a:t>
            </a:r>
            <a:r>
              <a:rPr lang="en-US" dirty="0"/>
              <a:t>for </a:t>
            </a:r>
            <a:r>
              <a:rPr lang="en-US" dirty="0" smtClean="0"/>
              <a:t>companies </a:t>
            </a:r>
            <a:r>
              <a:rPr lang="en-US" dirty="0"/>
              <a:t>,</a:t>
            </a:r>
            <a:r>
              <a:rPr lang="en-US" dirty="0" smtClean="0"/>
              <a:t> recruiters &amp; users.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i.e. </a:t>
            </a:r>
            <a:r>
              <a:rPr lang="en-US" dirty="0"/>
              <a:t>after using these 10 free jobs - </a:t>
            </a:r>
            <a:r>
              <a:rPr lang="en-US" dirty="0" smtClean="0"/>
              <a:t>they </a:t>
            </a:r>
            <a:r>
              <a:rPr lang="en-US" dirty="0"/>
              <a:t>have to purchase job packages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DESIGN WILL BE PROVIDED.</a:t>
            </a:r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164853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573206"/>
          </a:xfrm>
        </p:spPr>
        <p:txBody>
          <a:bodyPr>
            <a:normAutofit/>
          </a:bodyPr>
          <a:lstStyle/>
          <a:p>
            <a:r>
              <a:rPr lang="en-US" sz="3600" dirty="0" smtClean="0"/>
              <a:t>34 Photo </a:t>
            </a:r>
            <a:r>
              <a:rPr lang="en-US" sz="3600" dirty="0"/>
              <a:t>resolution </a:t>
            </a:r>
            <a:r>
              <a:rPr lang="en-US" sz="3600" dirty="0" smtClean="0"/>
              <a:t>reducing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5370" y="791570"/>
            <a:ext cx="9070075" cy="5144996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400" dirty="0"/>
              <a:t>Any uploaded pictures to be </a:t>
            </a:r>
            <a:r>
              <a:rPr lang="en-US" sz="2400" dirty="0" smtClean="0"/>
              <a:t>automatically </a:t>
            </a:r>
            <a:r>
              <a:rPr lang="en-US" sz="2400" dirty="0"/>
              <a:t>reduced to a standard </a:t>
            </a:r>
            <a:r>
              <a:rPr lang="en-US" sz="2400" dirty="0" smtClean="0"/>
              <a:t>size.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 smtClean="0"/>
              <a:t>SRI MENTIONED 1000px AS STANDARD LETS TRY THIS IF NOT LETS INCREASE OR DECREASE LATER.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0033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64525"/>
          </a:xfrm>
        </p:spPr>
        <p:txBody>
          <a:bodyPr>
            <a:normAutofit/>
          </a:bodyPr>
          <a:lstStyle/>
          <a:p>
            <a:r>
              <a:rPr lang="en-US" sz="3600" dirty="0" smtClean="0"/>
              <a:t>35 Google advertisement - </a:t>
            </a:r>
            <a:r>
              <a:rPr lang="en-US" sz="3600" dirty="0"/>
              <a:t>place to be replaced with our own </a:t>
            </a:r>
            <a:r>
              <a:rPr lang="en-US" sz="3600" dirty="0" smtClean="0"/>
              <a:t>advertisement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064524"/>
            <a:ext cx="6260123" cy="5793475"/>
          </a:xfrm>
        </p:spPr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400" dirty="0" smtClean="0"/>
              <a:t>2 gif advertisement files will be provided</a:t>
            </a:r>
            <a:endParaRPr lang="en-US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 smtClean="0"/>
              <a:t>Basic user to have one advertisement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 smtClean="0"/>
              <a:t> Premium user to have another advertisement</a:t>
            </a:r>
          </a:p>
          <a:p>
            <a:pPr marL="0" indent="0">
              <a:buNone/>
            </a:pPr>
            <a:r>
              <a:rPr lang="en-US" sz="2400" dirty="0">
                <a:hlinkClick r:id="rId2"/>
              </a:rPr>
              <a:t>http://</a:t>
            </a:r>
            <a:r>
              <a:rPr lang="en-US" sz="2400" dirty="0" smtClean="0">
                <a:hlinkClick r:id="rId2"/>
              </a:rPr>
              <a:t>huntable.co.uk/UserEmailNotification.aspx</a:t>
            </a:r>
            <a:endParaRPr lang="en-US" sz="2400" dirty="0" smtClean="0"/>
          </a:p>
          <a:p>
            <a:pPr marL="0" indent="0">
              <a:buNone/>
            </a:pPr>
            <a:r>
              <a:rPr lang="en-US" sz="2400" dirty="0">
                <a:hlinkClick r:id="rId3"/>
              </a:rPr>
              <a:t>http://</a:t>
            </a:r>
            <a:r>
              <a:rPr lang="en-US" sz="2400" dirty="0" smtClean="0">
                <a:hlinkClick r:id="rId3"/>
              </a:rPr>
              <a:t>huntable.co.uk/Followers.aspx</a:t>
            </a:r>
            <a:endParaRPr lang="en-US" sz="2400" dirty="0" smtClean="0"/>
          </a:p>
          <a:p>
            <a:pPr marL="0" indent="0">
              <a:buNone/>
            </a:pPr>
            <a:r>
              <a:rPr lang="en-US" sz="2400" dirty="0">
                <a:hlinkClick r:id="rId4"/>
              </a:rPr>
              <a:t>http://</a:t>
            </a:r>
            <a:r>
              <a:rPr lang="en-US" sz="2400" dirty="0" smtClean="0">
                <a:hlinkClick r:id="rId4"/>
              </a:rPr>
              <a:t>huntable.co.uk/Following.aspx</a:t>
            </a:r>
            <a:endParaRPr lang="en-US" sz="2400" dirty="0" smtClean="0"/>
          </a:p>
          <a:p>
            <a:pPr marL="0" indent="0">
              <a:buNone/>
            </a:pPr>
            <a:r>
              <a:rPr lang="en-US" sz="2400" dirty="0">
                <a:hlinkClick r:id="rId5"/>
              </a:rPr>
              <a:t>http://</a:t>
            </a:r>
            <a:r>
              <a:rPr lang="en-US" sz="2400" dirty="0" smtClean="0">
                <a:hlinkClick r:id="rId5"/>
              </a:rPr>
              <a:t>huntable.co.uk/JobApplicants.aspx</a:t>
            </a:r>
            <a:endParaRPr lang="en-US" sz="2400" dirty="0" smtClean="0"/>
          </a:p>
          <a:p>
            <a:pPr marL="0" indent="0">
              <a:buNone/>
            </a:pPr>
            <a:r>
              <a:rPr lang="en-US" sz="2400" dirty="0" smtClean="0">
                <a:hlinkClick r:id="rId6"/>
              </a:rPr>
              <a:t>http</a:t>
            </a:r>
            <a:r>
              <a:rPr lang="en-US" sz="2400" dirty="0">
                <a:hlinkClick r:id="rId6"/>
              </a:rPr>
              <a:t>://</a:t>
            </a:r>
            <a:r>
              <a:rPr lang="en-US" sz="2400" dirty="0" smtClean="0">
                <a:hlinkClick r:id="rId6"/>
              </a:rPr>
              <a:t>huntable.co.uk/Applicants.aspx</a:t>
            </a:r>
            <a:endParaRPr lang="en-US" sz="2400" dirty="0" smtClean="0"/>
          </a:p>
          <a:p>
            <a:pPr marL="0" indent="0">
              <a:buNone/>
            </a:pPr>
            <a:r>
              <a:rPr lang="en-US" sz="2400" dirty="0" smtClean="0">
                <a:hlinkClick r:id="rId7"/>
              </a:rPr>
              <a:t>http</a:t>
            </a:r>
            <a:r>
              <a:rPr lang="en-US" sz="2400" dirty="0">
                <a:hlinkClick r:id="rId7"/>
              </a:rPr>
              <a:t>://</a:t>
            </a:r>
            <a:r>
              <a:rPr lang="en-US" sz="2400" dirty="0" smtClean="0">
                <a:hlinkClick r:id="rId7"/>
              </a:rPr>
              <a:t>huntable.co.uk/JobsApplied.aspx</a:t>
            </a:r>
            <a:endParaRPr lang="en-US" sz="2400" dirty="0" smtClean="0"/>
          </a:p>
          <a:p>
            <a:pPr marL="0" indent="0">
              <a:buNone/>
            </a:pPr>
            <a:r>
              <a:rPr lang="en-US" sz="2400" dirty="0" smtClean="0">
                <a:hlinkClick r:id="rId8"/>
              </a:rPr>
              <a:t>http</a:t>
            </a:r>
            <a:r>
              <a:rPr lang="en-US" sz="2400" dirty="0">
                <a:hlinkClick r:id="rId8"/>
              </a:rPr>
              <a:t>://</a:t>
            </a:r>
            <a:r>
              <a:rPr lang="en-US" sz="2400" dirty="0" smtClean="0">
                <a:hlinkClick r:id="rId8"/>
              </a:rPr>
              <a:t>huntable.co.uk/companiessize.aspx</a:t>
            </a:r>
            <a:endParaRPr lang="en-US" sz="2400" dirty="0" smtClean="0"/>
          </a:p>
          <a:p>
            <a:pPr marL="0" indent="0">
              <a:buNone/>
            </a:pPr>
            <a:r>
              <a:rPr lang="en-US" sz="2400" dirty="0" smtClean="0">
                <a:hlinkClick r:id="rId9"/>
              </a:rPr>
              <a:t>http</a:t>
            </a:r>
            <a:r>
              <a:rPr lang="en-US" sz="2400" dirty="0">
                <a:hlinkClick r:id="rId9"/>
              </a:rPr>
              <a:t>://</a:t>
            </a:r>
            <a:r>
              <a:rPr lang="en-US" sz="2400" dirty="0" smtClean="0">
                <a:hlinkClick r:id="rId9"/>
              </a:rPr>
              <a:t>huntable.co.uk/companyview.aspx</a:t>
            </a:r>
            <a:endParaRPr lang="en-US" sz="2400" dirty="0" smtClean="0"/>
          </a:p>
          <a:p>
            <a:pPr marL="0" indent="0">
              <a:buNone/>
            </a:pPr>
            <a:r>
              <a:rPr lang="en-US" sz="2400" dirty="0" smtClean="0">
                <a:hlinkClick r:id="rId10"/>
              </a:rPr>
              <a:t>http</a:t>
            </a:r>
            <a:r>
              <a:rPr lang="en-US" sz="2400" dirty="0">
                <a:hlinkClick r:id="rId10"/>
              </a:rPr>
              <a:t>://</a:t>
            </a:r>
            <a:r>
              <a:rPr lang="en-US" sz="2400" dirty="0" smtClean="0">
                <a:hlinkClick r:id="rId10"/>
              </a:rPr>
              <a:t>huntable.co.uk/Likes.aspx</a:t>
            </a:r>
            <a:endParaRPr lang="en-US" sz="2400" dirty="0" smtClean="0"/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096000" y="2457224"/>
            <a:ext cx="6260123" cy="57934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FontTx/>
              <a:buBlip>
                <a:blip r:embed="rId11"/>
              </a:buBlip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0233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8521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3152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500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000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3500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5000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hlinkClick r:id="rId12"/>
              </a:rPr>
              <a:t>http://</a:t>
            </a:r>
            <a:r>
              <a:rPr lang="en-US" sz="2400" dirty="0" smtClean="0">
                <a:hlinkClick r:id="rId12"/>
              </a:rPr>
              <a:t>huntable.co.uk/SeeMoreRecruiter.aspx</a:t>
            </a:r>
            <a:endParaRPr lang="en-US" sz="2400" dirty="0" smtClean="0"/>
          </a:p>
          <a:p>
            <a:pPr marL="0" indent="0">
              <a:buNone/>
            </a:pPr>
            <a:r>
              <a:rPr lang="en-US" sz="2400" dirty="0" smtClean="0">
                <a:hlinkClick r:id="rId13"/>
              </a:rPr>
              <a:t>http</a:t>
            </a:r>
            <a:r>
              <a:rPr lang="en-US" sz="2400" dirty="0">
                <a:hlinkClick r:id="rId13"/>
              </a:rPr>
              <a:t>://</a:t>
            </a:r>
            <a:r>
              <a:rPr lang="en-US" sz="2400" dirty="0" smtClean="0">
                <a:hlinkClick r:id="rId13"/>
              </a:rPr>
              <a:t>huntable.co.uk/videos.aspx</a:t>
            </a:r>
            <a:endParaRPr lang="en-US" sz="2400" dirty="0" smtClean="0"/>
          </a:p>
          <a:p>
            <a:pPr marL="0" indent="0">
              <a:buNone/>
            </a:pPr>
            <a:r>
              <a:rPr lang="en-US" sz="2400" dirty="0" smtClean="0">
                <a:hlinkClick r:id="rId14"/>
              </a:rPr>
              <a:t>http</a:t>
            </a:r>
            <a:r>
              <a:rPr lang="en-US" sz="2400" dirty="0">
                <a:hlinkClick r:id="rId14"/>
              </a:rPr>
              <a:t>://</a:t>
            </a:r>
            <a:r>
              <a:rPr lang="en-US" sz="2400" dirty="0" smtClean="0">
                <a:hlinkClick r:id="rId14"/>
              </a:rPr>
              <a:t>huntable.co.uk/pictures.aspx</a:t>
            </a:r>
            <a:endParaRPr lang="en-US" sz="2400" dirty="0" smtClean="0"/>
          </a:p>
          <a:p>
            <a:pPr marL="0" indent="0">
              <a:buNone/>
            </a:pPr>
            <a:r>
              <a:rPr lang="en-US" sz="2400" dirty="0" smtClean="0"/>
              <a:t> </a:t>
            </a:r>
            <a:r>
              <a:rPr lang="en-US" sz="2400" dirty="0">
                <a:hlinkClick r:id="rId3"/>
              </a:rPr>
              <a:t>http://</a:t>
            </a:r>
            <a:r>
              <a:rPr lang="en-US" sz="2400" dirty="0" smtClean="0">
                <a:hlinkClick r:id="rId3"/>
              </a:rPr>
              <a:t>huntable.co.uk/Followers.aspx</a:t>
            </a:r>
            <a:endParaRPr lang="en-US" sz="2400" dirty="0" smtClean="0"/>
          </a:p>
          <a:p>
            <a:pPr marL="0" indent="0">
              <a:buNone/>
            </a:pPr>
            <a:r>
              <a:rPr lang="en-US" sz="2400" dirty="0" smtClean="0">
                <a:hlinkClick r:id="rId13"/>
              </a:rPr>
              <a:t>http</a:t>
            </a:r>
            <a:r>
              <a:rPr lang="en-US" sz="2400" dirty="0">
                <a:hlinkClick r:id="rId13"/>
              </a:rPr>
              <a:t>://</a:t>
            </a:r>
            <a:r>
              <a:rPr lang="en-US" sz="2400" dirty="0" smtClean="0">
                <a:hlinkClick r:id="rId13"/>
              </a:rPr>
              <a:t>huntable.co.uk/videos.aspx</a:t>
            </a:r>
            <a:endParaRPr lang="en-US" sz="2400" dirty="0" smtClean="0"/>
          </a:p>
          <a:p>
            <a:pPr marL="0" indent="0">
              <a:buNone/>
            </a:pPr>
            <a:r>
              <a:rPr lang="en-US" sz="2400" dirty="0" smtClean="0">
                <a:hlinkClick r:id="rId14"/>
              </a:rPr>
              <a:t>http</a:t>
            </a:r>
            <a:r>
              <a:rPr lang="en-US" sz="2400" dirty="0">
                <a:hlinkClick r:id="rId14"/>
              </a:rPr>
              <a:t>://</a:t>
            </a:r>
            <a:r>
              <a:rPr lang="en-US" sz="2400" dirty="0" smtClean="0">
                <a:hlinkClick r:id="rId14"/>
              </a:rPr>
              <a:t>huntable.co.uk/pictures.aspx</a:t>
            </a:r>
            <a:endParaRPr lang="en-US" sz="2400" dirty="0" smtClean="0"/>
          </a:p>
          <a:p>
            <a:pPr marL="0" indent="0">
              <a:buNone/>
            </a:pPr>
            <a:r>
              <a:rPr lang="en-US" sz="2400" dirty="0" smtClean="0">
                <a:hlinkClick r:id="rId15"/>
              </a:rPr>
              <a:t>http</a:t>
            </a:r>
            <a:r>
              <a:rPr lang="en-US" sz="2400" dirty="0">
                <a:hlinkClick r:id="rId15"/>
              </a:rPr>
              <a:t>://</a:t>
            </a:r>
            <a:r>
              <a:rPr lang="en-US" sz="2400" dirty="0" smtClean="0">
                <a:hlinkClick r:id="rId15"/>
              </a:rPr>
              <a:t>huntable.co.uk/companies.aspx</a:t>
            </a:r>
            <a:endParaRPr lang="en-US" sz="2400" dirty="0" smtClean="0"/>
          </a:p>
          <a:p>
            <a:pPr marL="0" indent="0">
              <a:buNone/>
            </a:pPr>
            <a:r>
              <a:rPr lang="en-US" sz="2400" dirty="0" smtClean="0">
                <a:hlinkClick r:id="rId16"/>
              </a:rPr>
              <a:t>http</a:t>
            </a:r>
            <a:r>
              <a:rPr lang="en-US" sz="2400" dirty="0">
                <a:hlinkClick r:id="rId16"/>
              </a:rPr>
              <a:t>://</a:t>
            </a:r>
            <a:r>
              <a:rPr lang="en-US" sz="2400" dirty="0" smtClean="0">
                <a:hlinkClick r:id="rId16"/>
              </a:rPr>
              <a:t>huntable.co.uk/MessageInbox.aspx</a:t>
            </a:r>
            <a:endParaRPr lang="en-US" sz="2400" dirty="0" smtClean="0"/>
          </a:p>
          <a:p>
            <a:pPr marL="0" indent="0">
              <a:buNone/>
            </a:pPr>
            <a:r>
              <a:rPr lang="en-US" sz="2400" dirty="0" smtClean="0">
                <a:hlinkClick r:id="rId17"/>
              </a:rPr>
              <a:t>http</a:t>
            </a:r>
            <a:r>
              <a:rPr lang="en-US" sz="2400" dirty="0">
                <a:hlinkClick r:id="rId17"/>
              </a:rPr>
              <a:t>://</a:t>
            </a:r>
            <a:r>
              <a:rPr lang="en-US" sz="2400" dirty="0" smtClean="0">
                <a:hlinkClick r:id="rId17"/>
              </a:rPr>
              <a:t>huntable.co.uk/MessageRead.aspx</a:t>
            </a: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1832287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36 Chat </a:t>
            </a:r>
            <a:r>
              <a:rPr lang="en-US" dirty="0"/>
              <a:t>software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153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37 </a:t>
            </a:r>
            <a:r>
              <a:rPr lang="en-US" dirty="0" smtClean="0"/>
              <a:t>PAY PAL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413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38 view all and refresh for People you may follow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DESIGN WILL BE PROVIDED.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104473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39 VAT 20% to be included in secure checkout page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small letters mention vat at 20% included</a:t>
            </a:r>
          </a:p>
          <a:p>
            <a:r>
              <a:rPr lang="en-US" dirty="0" smtClean="0"/>
              <a:t>The amount should be actual amount + vat 20%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80097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805217"/>
            <a:ext cx="11062648" cy="5786651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9720072" cy="955343"/>
          </a:xfrm>
        </p:spPr>
        <p:txBody>
          <a:bodyPr>
            <a:normAutofit/>
          </a:bodyPr>
          <a:lstStyle/>
          <a:p>
            <a:r>
              <a:rPr lang="en-US" sz="3200" dirty="0"/>
              <a:t>User - Once </a:t>
            </a:r>
            <a:r>
              <a:rPr lang="en-US" sz="3200" dirty="0" smtClean="0"/>
              <a:t>user gets registered </a:t>
            </a:r>
            <a:r>
              <a:rPr lang="en-US" sz="3200" dirty="0"/>
              <a:t>- user to have </a:t>
            </a:r>
            <a:r>
              <a:rPr lang="en-US" sz="3200" dirty="0" smtClean="0"/>
              <a:t>these </a:t>
            </a:r>
            <a:r>
              <a:rPr lang="en-US" sz="3200" dirty="0"/>
              <a:t>in their URL - Name, both first &amp; last name, job title , location 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 flipH="1" flipV="1">
            <a:off x="4491548" y="1253957"/>
            <a:ext cx="2674962" cy="2729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7166510" y="1086933"/>
            <a:ext cx="53312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URL should contain details about the</a:t>
            </a:r>
          </a:p>
          <a:p>
            <a:r>
              <a:rPr 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BOTH FIRST &amp; LAST NAME, JOB TITLE and LOCATION</a:t>
            </a:r>
            <a:endParaRPr 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73281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7577" y="2622176"/>
            <a:ext cx="207084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/>
              <a:t>The URL with in the website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1335569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575"/>
            <a:ext cx="12192000" cy="682942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8271" y="2407024"/>
            <a:ext cx="207084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/>
              <a:t>The URL when searched in </a:t>
            </a:r>
            <a:r>
              <a:rPr lang="en-US" sz="3600" b="1" dirty="0" err="1" smtClean="0"/>
              <a:t>google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612487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USERS </a:t>
            </a:r>
            <a:r>
              <a:rPr lang="en-US" dirty="0" err="1" smtClean="0"/>
              <a:t>Url’s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Will update with more details soon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502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rgbClr val="2E2B21"/>
      </a:dk1>
      <a:lt1>
        <a:srgbClr val="FFFFFF"/>
      </a:lt1>
      <a:dk2>
        <a:srgbClr val="605B4F"/>
      </a:dk2>
      <a:lt2>
        <a:srgbClr val="D8D6BE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Integral">
      <a:majorFont>
        <a:latin typeface="Tw Cen MT Condensed" panose="020B0606020104020203"/>
        <a:ea typeface=""/>
        <a:cs typeface=""/>
      </a:majorFont>
      <a:minorFont>
        <a:latin typeface="Tw Cen MT" panose="020B0602020104020603"/>
        <a:ea typeface=""/>
        <a:cs typeface="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8000"/>
              </a:schemeClr>
              <a:schemeClr val="phClr">
                <a:shade val="89000"/>
                <a:satMod val="145000"/>
              </a:schemeClr>
            </a:duotone>
          </a:blip>
          <a:tile tx="0" ty="0" sx="32000" sy="32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tint val="98000"/>
              </a:schemeClr>
              <a:schemeClr val="phClr">
                <a:shade val="95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CAA41473-79F5-4183-86A0-C39519EEB8D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Dark</Template>
  <TotalTime>1576</TotalTime>
  <Words>2757</Words>
  <Application>Microsoft Office PowerPoint</Application>
  <PresentationFormat>Widescreen</PresentationFormat>
  <Paragraphs>352</Paragraphs>
  <Slides>57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3" baseType="lpstr">
      <vt:lpstr>Arial</vt:lpstr>
      <vt:lpstr>Calibri</vt:lpstr>
      <vt:lpstr>Tw Cen MT</vt:lpstr>
      <vt:lpstr>Tw Cen MT Condensed</vt:lpstr>
      <vt:lpstr>Wingdings</vt:lpstr>
      <vt:lpstr>Integral</vt:lpstr>
      <vt:lpstr>HUNTABLE Scenarios</vt:lpstr>
      <vt:lpstr>1 URL FOR JOBS POSTED IN HUNTABLE AND PULLED FROM RSS FEEDS</vt:lpstr>
      <vt:lpstr>PowerPoint Presentation</vt:lpstr>
      <vt:lpstr>URLs from different sites</vt:lpstr>
      <vt:lpstr>Example For the listed URLs</vt:lpstr>
      <vt:lpstr>User - Once user gets registered - user to have these in their URL - Name, both first &amp; last name, job title , location </vt:lpstr>
      <vt:lpstr>PowerPoint Presentation</vt:lpstr>
      <vt:lpstr>PowerPoint Presentation</vt:lpstr>
      <vt:lpstr>USERS Url’s</vt:lpstr>
      <vt:lpstr>Company – companies registered to have THE URL as  - company name, location </vt:lpstr>
      <vt:lpstr>PowerPoint Presentation</vt:lpstr>
      <vt:lpstr>PowerPoint Presentation</vt:lpstr>
      <vt:lpstr>Email TEMPLATE</vt:lpstr>
      <vt:lpstr>3 In the edit profile - Add an option to upload profile by word document as in profile Upload page under Facebook / LinkedIn. </vt:lpstr>
      <vt:lpstr>PROFILE UPLOAD IN EDIT PROFILE</vt:lpstr>
      <vt:lpstr>4 Pop up - after uploading profile from LinkedIn- Facebook, Word / PDF document - to display before showing the edit profile page. </vt:lpstr>
      <vt:lpstr>PAGES where pop-up need to be added</vt:lpstr>
      <vt:lpstr>5 Automatic sending Invitations - To Friends from email accounts &amp; Social accounts </vt:lpstr>
      <vt:lpstr>Automatic sending Invitations - To Friends from email accounts &amp; Social accounts </vt:lpstr>
      <vt:lpstr>6(a) SOME activity in Huntable should be automatically shared in Facebook a/c of the user This should be performed by the Huntable facebook application. It should be displayed like shared via Huntable </vt:lpstr>
      <vt:lpstr>6(b) SOME activity in Huntable should be automatically shared in Facebook a/c of the company &amp; RECRUITERS This should be performed by the Huntable facebook application. It should be displayed like shared via Huntable </vt:lpstr>
      <vt:lpstr>7 Adapters for the country search needs TO be done.</vt:lpstr>
      <vt:lpstr>8 Customize feeds - In the industry, skill, interest &amp; country - once the user selects anything in the boxes, when they go to other tab without saving, alert to be shown - WOULD YOU LIKE TO SAVE YOUR PREFERENCES</vt:lpstr>
      <vt:lpstr>9 Automatic invoice to be created &amp; sent by email and available in my accounts after any purchase.</vt:lpstr>
      <vt:lpstr>10 Alert bell notifications. All the Notification sent to the Alert bell.</vt:lpstr>
      <vt:lpstr>11 when a user upgrades to PREMIUM membership - the user will need to be sent a email to confirm the upgrade.</vt:lpstr>
      <vt:lpstr>12 When user changes the password we need to provide an email confirmation</vt:lpstr>
      <vt:lpstr>13 Changing a email address - need to send a verification email to confirm to the new email address.</vt:lpstr>
      <vt:lpstr>14 If a user haven't visited the site for 4 weeks or have a profile less than 70% profile completeness, then we will send a reminder email </vt:lpstr>
      <vt:lpstr>15 When you are viewing other users - clicking on their picture is taking to your picture upload page. This needs to just open the picture or zoom up</vt:lpstr>
      <vt:lpstr>16 Edit profile - option to move the current experience to Past experience in the Current experience section </vt:lpstr>
      <vt:lpstr>17 Networking feed - Hide &amp; Delete a feed. A user should be able to delete his own feed, or hide others feed from showing on their feeds. </vt:lpstr>
      <vt:lpstr>18 Selecting - Twitter, Google+, Facebook, LinkedIn - it is opening a pop up every time. WE should be using the Huntable APP, so the user gives permission only once and not every time they post a feed </vt:lpstr>
      <vt:lpstr>CONT…</vt:lpstr>
      <vt:lpstr>CONT…</vt:lpstr>
      <vt:lpstr>CONT…</vt:lpstr>
      <vt:lpstr>19 Request endorsement to anyone - send request using their email address </vt:lpstr>
      <vt:lpstr>CONT…</vt:lpstr>
      <vt:lpstr>20 Add Block button next to profile picture of the user in Main menu  Accounts  profile  followers</vt:lpstr>
      <vt:lpstr>21 After 20 days of job posting, email alert to be sent to the job poster about the status of the job. </vt:lpstr>
      <vt:lpstr>22 Skill, Industry, Level - entered in the edit profile, to be displayed in both Text CV &amp; Visual CV. </vt:lpstr>
      <vt:lpstr>23 All the skill entered by the user to be able to be searchable in the people search</vt:lpstr>
      <vt:lpstr>24 POST JOB AVAILABILITY - when added the picture, the added image to look similar to the one when we are adding pictures or videos DESIGN WILL BE PROVIDED</vt:lpstr>
      <vt:lpstr>26 People you may follow - The mutual followers of your following  should be displayed </vt:lpstr>
      <vt:lpstr>27 In the home page before login we should be able to search a company </vt:lpstr>
      <vt:lpstr>28 When company is sending an invitation </vt:lpstr>
      <vt:lpstr>29 Find friends option for company login should be changed to the find followers. 30 Find friends option for RECRUITERS login should be changed to the find followers.</vt:lpstr>
      <vt:lpstr>31 By Default 3 comments should be visible for a feed &amp; give a link for the rest as “show more”</vt:lpstr>
      <vt:lpstr>EMAIL ALERT: WHEN A JOB IS POSTED AND IT MATCHES THE USERS CUSTOMIZED VALUES an email should be sent to the user ABOUT THE JOB DETAILS</vt:lpstr>
      <vt:lpstr>32 Free user can start a company  </vt:lpstr>
      <vt:lpstr>33 companies s&amp; recruiters can - get a 10 job postings for FREE</vt:lpstr>
      <vt:lpstr>34 Photo resolution reducing</vt:lpstr>
      <vt:lpstr>35 Google advertisement - place to be replaced with our own advertisement</vt:lpstr>
      <vt:lpstr>36 Chat software</vt:lpstr>
      <vt:lpstr>37 PAY PAL</vt:lpstr>
      <vt:lpstr>38 view all and refresh for People you may follow </vt:lpstr>
      <vt:lpstr>39 VAT 20% to be included in secure checkout page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HUNTABLE</dc:title>
  <dc:creator>Snovaspace1</dc:creator>
  <cp:lastModifiedBy>Snovaspace1</cp:lastModifiedBy>
  <cp:revision>177</cp:revision>
  <dcterms:created xsi:type="dcterms:W3CDTF">2013-03-06T07:25:20Z</dcterms:created>
  <dcterms:modified xsi:type="dcterms:W3CDTF">2013-03-21T09:35:22Z</dcterms:modified>
</cp:coreProperties>
</file>